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65" r:id="rId5"/>
    <p:sldId id="259" r:id="rId6"/>
    <p:sldId id="260" r:id="rId7"/>
    <p:sldId id="266" r:id="rId8"/>
    <p:sldId id="261"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9E77"/>
    <a:srgbClr val="FC8D62"/>
    <a:srgbClr val="8EA0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946"/>
    <p:restoredTop sz="67635"/>
  </p:normalViewPr>
  <p:slideViewPr>
    <p:cSldViewPr snapToGrid="0">
      <p:cViewPr varScale="1">
        <p:scale>
          <a:sx n="76" d="100"/>
          <a:sy n="76" d="100"/>
        </p:scale>
        <p:origin x="10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3D2E7-3AA2-E84A-8A19-252F6F6EF8E8}" type="datetimeFigureOut">
              <a:rPr lang="en-US" smtClean="0"/>
              <a:t>9/28/24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A6090-FF77-C742-A3F2-C48D5F267EF0}" type="slidenum">
              <a:rPr lang="en-US" smtClean="0"/>
              <a:t>‹#›</a:t>
            </a:fld>
            <a:endParaRPr lang="en-US"/>
          </a:p>
        </p:txBody>
      </p:sp>
    </p:spTree>
    <p:extLst>
      <p:ext uri="{BB962C8B-B14F-4D97-AF65-F5344CB8AC3E}">
        <p14:creationId xmlns:p14="http://schemas.microsoft.com/office/powerpoint/2010/main" val="1699011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 and Body lab figure can def be swapped out!</a:t>
            </a:r>
          </a:p>
          <a:p>
            <a:endParaRPr lang="en-US" dirty="0"/>
          </a:p>
          <a:p>
            <a:r>
              <a:rPr lang="en-US" dirty="0"/>
              <a:t>Defining the sample – who are they and characteristics of experiences, justifying why looking in that group</a:t>
            </a:r>
          </a:p>
          <a:p>
            <a:r>
              <a:rPr lang="en-US" dirty="0"/>
              <a:t>Why looking at SCFAs and AAs</a:t>
            </a:r>
          </a:p>
        </p:txBody>
      </p:sp>
      <p:sp>
        <p:nvSpPr>
          <p:cNvPr id="4" name="Slide Number Placeholder 3"/>
          <p:cNvSpPr>
            <a:spLocks noGrp="1"/>
          </p:cNvSpPr>
          <p:nvPr>
            <p:ph type="sldNum" sz="quarter" idx="5"/>
          </p:nvPr>
        </p:nvSpPr>
        <p:spPr/>
        <p:txBody>
          <a:bodyPr/>
          <a:lstStyle/>
          <a:p>
            <a:fld id="{71CA6090-FF77-C742-A3F2-C48D5F267EF0}" type="slidenum">
              <a:rPr lang="en-US" smtClean="0"/>
              <a:t>1</a:t>
            </a:fld>
            <a:endParaRPr lang="en-US"/>
          </a:p>
        </p:txBody>
      </p:sp>
    </p:spTree>
    <p:extLst>
      <p:ext uri="{BB962C8B-B14F-4D97-AF65-F5344CB8AC3E}">
        <p14:creationId xmlns:p14="http://schemas.microsoft.com/office/powerpoint/2010/main" val="2043051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we’d like to thank the </a:t>
            </a:r>
            <a:r>
              <a:rPr lang="en-US" dirty="0" err="1"/>
              <a:t>brian</a:t>
            </a:r>
            <a:r>
              <a:rPr lang="en-US" dirty="0"/>
              <a:t> and body lab, who are shown here, the research team for this study who worked tirelessly to make this project possible, the youth and families who participated, and our funding sources, including a seed fellowship from the goodman-Luskin microbiome center!</a:t>
            </a:r>
          </a:p>
          <a:p>
            <a:endParaRPr lang="en-US" dirty="0"/>
          </a:p>
          <a:p>
            <a:endParaRPr lang="en-US" dirty="0"/>
          </a:p>
        </p:txBody>
      </p:sp>
      <p:sp>
        <p:nvSpPr>
          <p:cNvPr id="4" name="Slide Number Placeholder 3"/>
          <p:cNvSpPr>
            <a:spLocks noGrp="1"/>
          </p:cNvSpPr>
          <p:nvPr>
            <p:ph type="sldNum" sz="quarter" idx="5"/>
          </p:nvPr>
        </p:nvSpPr>
        <p:spPr/>
        <p:txBody>
          <a:bodyPr/>
          <a:lstStyle/>
          <a:p>
            <a:fld id="{71CA6090-FF77-C742-A3F2-C48D5F267EF0}" type="slidenum">
              <a:rPr lang="en-US" smtClean="0"/>
              <a:t>10</a:t>
            </a:fld>
            <a:endParaRPr lang="en-US"/>
          </a:p>
        </p:txBody>
      </p:sp>
    </p:spTree>
    <p:extLst>
      <p:ext uri="{BB962C8B-B14F-4D97-AF65-F5344CB8AC3E}">
        <p14:creationId xmlns:p14="http://schemas.microsoft.com/office/powerpoint/2010/main" val="416916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listening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QR CODE TO POSTER</a:t>
            </a:r>
          </a:p>
          <a:p>
            <a:endParaRPr lang="en-US" dirty="0"/>
          </a:p>
        </p:txBody>
      </p:sp>
      <p:sp>
        <p:nvSpPr>
          <p:cNvPr id="4" name="Slide Number Placeholder 3"/>
          <p:cNvSpPr>
            <a:spLocks noGrp="1"/>
          </p:cNvSpPr>
          <p:nvPr>
            <p:ph type="sldNum" sz="quarter" idx="5"/>
          </p:nvPr>
        </p:nvSpPr>
        <p:spPr/>
        <p:txBody>
          <a:bodyPr/>
          <a:lstStyle/>
          <a:p>
            <a:fld id="{71CA6090-FF77-C742-A3F2-C48D5F267EF0}" type="slidenum">
              <a:rPr lang="en-US" smtClean="0"/>
              <a:t>11</a:t>
            </a:fld>
            <a:endParaRPr lang="en-US"/>
          </a:p>
        </p:txBody>
      </p:sp>
    </p:spTree>
    <p:extLst>
      <p:ext uri="{BB962C8B-B14F-4D97-AF65-F5344CB8AC3E}">
        <p14:creationId xmlns:p14="http://schemas.microsoft.com/office/powerpoint/2010/main" val="31792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Sense of attachment/security depends on relationship w/caregiver</a:t>
            </a:r>
          </a:p>
          <a:p>
            <a:pPr marL="171450" indent="-171450">
              <a:buFont typeface="Arial" panose="020B0604020202020204" pitchFamily="34" charset="0"/>
              <a:buChar char="•"/>
            </a:pPr>
            <a:r>
              <a:rPr lang="en-US" dirty="0"/>
              <a:t>When disrupted, such as in adoption/foster care, this is CA; -&gt; multisystem dysregulation</a:t>
            </a:r>
          </a:p>
          <a:p>
            <a:pPr marL="171450" indent="-171450">
              <a:buFont typeface="Arial" panose="020B0604020202020204" pitchFamily="34" charset="0"/>
              <a:buChar char="•"/>
            </a:pPr>
            <a:r>
              <a:rPr lang="en-US" dirty="0"/>
              <a:t>Very common, ~100k adopted and 400k in foster each year</a:t>
            </a:r>
          </a:p>
          <a:p>
            <a:pPr marL="171450" indent="-171450">
              <a:buFont typeface="Arial" panose="020B0604020202020204" pitchFamily="34" charset="0"/>
              <a:buChar char="•"/>
            </a:pPr>
            <a:r>
              <a:rPr lang="en-US" dirty="0"/>
              <a:t>CA -&gt; internalizing symptoms (anxiety/depression-like, often accompanied by fatigue/</a:t>
            </a:r>
            <a:r>
              <a:rPr lang="en-US" dirty="0" err="1"/>
              <a:t>gi</a:t>
            </a:r>
            <a:r>
              <a:rPr lang="en-US" dirty="0"/>
              <a:t> symptoms) </a:t>
            </a:r>
          </a:p>
          <a:p>
            <a:pPr marL="171450" indent="-171450">
              <a:buFont typeface="Arial" panose="020B0604020202020204" pitchFamily="34" charset="0"/>
              <a:buChar char="•"/>
            </a:pPr>
            <a:r>
              <a:rPr lang="en-US" dirty="0"/>
              <a:t>But evidence-based treatments for internalizing disorders like depression only 40—60% effective</a:t>
            </a:r>
          </a:p>
          <a:p>
            <a:pPr marL="171450" indent="-171450">
              <a:buFont typeface="Arial" panose="020B0604020202020204" pitchFamily="34" charset="0"/>
              <a:buChar char="•"/>
            </a:pPr>
            <a:r>
              <a:rPr lang="en-US" dirty="0"/>
              <a:t>Can gut mb dysregulation yield info about potential alternative/adjunct treatments?</a:t>
            </a:r>
          </a:p>
        </p:txBody>
      </p:sp>
      <p:sp>
        <p:nvSpPr>
          <p:cNvPr id="4" name="Slide Number Placeholder 3"/>
          <p:cNvSpPr>
            <a:spLocks noGrp="1"/>
          </p:cNvSpPr>
          <p:nvPr>
            <p:ph type="sldNum" sz="quarter" idx="5"/>
          </p:nvPr>
        </p:nvSpPr>
        <p:spPr/>
        <p:txBody>
          <a:bodyPr/>
          <a:lstStyle/>
          <a:p>
            <a:fld id="{71CA6090-FF77-C742-A3F2-C48D5F267EF0}" type="slidenum">
              <a:rPr lang="en-US" smtClean="0"/>
              <a:t>2</a:t>
            </a:fld>
            <a:endParaRPr lang="en-US"/>
          </a:p>
        </p:txBody>
      </p:sp>
    </p:spTree>
    <p:extLst>
      <p:ext uri="{BB962C8B-B14F-4D97-AF65-F5344CB8AC3E}">
        <p14:creationId xmlns:p14="http://schemas.microsoft.com/office/powerpoint/2010/main" val="126605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Microbiome seems to regulate internalizing; example: </a:t>
            </a:r>
            <a:r>
              <a:rPr lang="en-US" dirty="0" err="1"/>
              <a:t>fmt</a:t>
            </a:r>
            <a:r>
              <a:rPr lang="en-US" dirty="0"/>
              <a:t> from </a:t>
            </a:r>
            <a:r>
              <a:rPr lang="en-US" dirty="0" err="1"/>
              <a:t>mdd</a:t>
            </a:r>
            <a:r>
              <a:rPr lang="en-US" dirty="0"/>
              <a:t> humans to rodents induces internalizing-like behaviors accompanied by altered SCFA and AAA</a:t>
            </a:r>
          </a:p>
          <a:p>
            <a:pPr marL="171450" indent="-171450">
              <a:buFont typeface="Arial" panose="020B0604020202020204" pitchFamily="34" charset="0"/>
              <a:buChar char="•"/>
            </a:pPr>
            <a:r>
              <a:rPr lang="en-US" dirty="0"/>
              <a:t>Additionally, CA seems to induce some of these changes, especially decreased SCFA </a:t>
            </a:r>
          </a:p>
          <a:p>
            <a:pPr marL="171450" indent="-171450">
              <a:buFont typeface="Arial" panose="020B0604020202020204" pitchFamily="34" charset="0"/>
              <a:buChar char="•"/>
            </a:pPr>
            <a:r>
              <a:rPr lang="en-US" dirty="0"/>
              <a:t>We see alterations in these metabolites replicated in some observational work with humans using taxonomic data</a:t>
            </a:r>
          </a:p>
          <a:p>
            <a:pPr marL="171450" indent="-171450">
              <a:buFont typeface="Arial" panose="020B0604020202020204" pitchFamily="34" charset="0"/>
              <a:buChar char="•"/>
            </a:pPr>
            <a:r>
              <a:rPr lang="en-US" dirty="0"/>
              <a:t>But there is a scarcity of data from children/adolescents and of functional data as well</a:t>
            </a:r>
          </a:p>
        </p:txBody>
      </p:sp>
      <p:sp>
        <p:nvSpPr>
          <p:cNvPr id="4" name="Slide Number Placeholder 3"/>
          <p:cNvSpPr>
            <a:spLocks noGrp="1"/>
          </p:cNvSpPr>
          <p:nvPr>
            <p:ph type="sldNum" sz="quarter" idx="5"/>
          </p:nvPr>
        </p:nvSpPr>
        <p:spPr/>
        <p:txBody>
          <a:bodyPr/>
          <a:lstStyle/>
          <a:p>
            <a:fld id="{71CA6090-FF77-C742-A3F2-C48D5F267EF0}" type="slidenum">
              <a:rPr lang="en-US" smtClean="0"/>
              <a:t>3</a:t>
            </a:fld>
            <a:endParaRPr lang="en-US"/>
          </a:p>
        </p:txBody>
      </p:sp>
    </p:spTree>
    <p:extLst>
      <p:ext uri="{BB962C8B-B14F-4D97-AF65-F5344CB8AC3E}">
        <p14:creationId xmlns:p14="http://schemas.microsoft.com/office/powerpoint/2010/main" val="2796935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 = adopted into stable care from </a:t>
            </a:r>
            <a:r>
              <a:rPr lang="en-US" dirty="0" err="1"/>
              <a:t>intntl</a:t>
            </a:r>
            <a:r>
              <a:rPr lang="en-US" dirty="0"/>
              <a:t>/foster care (1 sub reclassified)</a:t>
            </a:r>
          </a:p>
          <a:p>
            <a:pPr marL="171450" indent="-171450">
              <a:buFont typeface="Arial" panose="020B0604020202020204" pitchFamily="34" charset="0"/>
              <a:buChar char="•"/>
            </a:pPr>
            <a:r>
              <a:rPr lang="en-US" dirty="0"/>
              <a:t>Really great sample because CA is past but effects are lingering, and because this CA type is v common</a:t>
            </a:r>
          </a:p>
          <a:p>
            <a:pPr marL="171450" indent="-171450">
              <a:buFont typeface="Arial" panose="020B0604020202020204" pitchFamily="34" charset="0"/>
              <a:buChar char="•"/>
            </a:pPr>
            <a:r>
              <a:rPr lang="en-US" dirty="0"/>
              <a:t>Age 6-16, encapsulates internalizing peak onset</a:t>
            </a:r>
          </a:p>
          <a:p>
            <a:pPr marL="171450" indent="-171450">
              <a:buFont typeface="Arial" panose="020B0604020202020204" pitchFamily="34" charset="0"/>
              <a:buChar char="•"/>
            </a:pPr>
            <a:r>
              <a:rPr lang="en-US" dirty="0"/>
              <a:t>Stool shotgun metagenomics </a:t>
            </a:r>
            <a:r>
              <a:rPr lang="en-US" dirty="0" err="1"/>
              <a:t>biobakery</a:t>
            </a:r>
            <a:r>
              <a:rPr lang="en-US" dirty="0"/>
              <a:t> workflows</a:t>
            </a:r>
          </a:p>
          <a:p>
            <a:pPr marL="171450" indent="-171450">
              <a:buFont typeface="Arial" panose="020B0604020202020204" pitchFamily="34" charset="0"/>
              <a:buChar char="•"/>
            </a:pPr>
            <a:r>
              <a:rPr lang="en-US" dirty="0"/>
              <a:t>Targeted analysis of SCFA/AAA, and exploratory analysis of all </a:t>
            </a:r>
            <a:r>
              <a:rPr lang="en-US" dirty="0" err="1"/>
              <a:t>superpathways</a:t>
            </a:r>
            <a:endParaRPr lang="en-US" dirty="0"/>
          </a:p>
          <a:p>
            <a:pPr marL="171450" indent="-171450">
              <a:buFont typeface="Arial" panose="020B0604020202020204" pitchFamily="34" charset="0"/>
              <a:buChar char="•"/>
            </a:pPr>
            <a:r>
              <a:rPr lang="en-US" dirty="0"/>
              <a:t>Controlling for age, sex, and caregiver reports of birth method, feeding method in 1</a:t>
            </a:r>
            <a:r>
              <a:rPr lang="en-US" baseline="30000" dirty="0"/>
              <a:t>st</a:t>
            </a:r>
            <a:r>
              <a:rPr lang="en-US" dirty="0"/>
              <a:t> 6 months, perinatal antibiotics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1CA6090-FF77-C742-A3F2-C48D5F267EF0}" type="slidenum">
              <a:rPr lang="en-US" smtClean="0"/>
              <a:t>4</a:t>
            </a:fld>
            <a:endParaRPr lang="en-US"/>
          </a:p>
        </p:txBody>
      </p:sp>
    </p:spTree>
    <p:extLst>
      <p:ext uri="{BB962C8B-B14F-4D97-AF65-F5344CB8AC3E}">
        <p14:creationId xmlns:p14="http://schemas.microsoft.com/office/powerpoint/2010/main" val="251880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wanted to see whether our group of caregiving-adversity exposed children would differ from the non-exposed comparison group in terms of internalizing and commonly co-morbid physical symptoms, and we found that the caregiving adversity group had more symptoms across domains. Here you can see that the adversity group, in orange, had more internalizing symptoms on average than the comparison group, in purple. We see a similar story for fatigue symptoms and gastrointestinal symptoms. These effects are medium to large. </a:t>
            </a:r>
          </a:p>
          <a:p>
            <a:endParaRPr lang="en-US" dirty="0"/>
          </a:p>
          <a:p>
            <a:r>
              <a:rPr lang="en-US" dirty="0"/>
              <a:t>The question is, does looking at functional potential of the gut microbiome help explain these differences? </a:t>
            </a:r>
          </a:p>
        </p:txBody>
      </p:sp>
      <p:sp>
        <p:nvSpPr>
          <p:cNvPr id="4" name="Slide Number Placeholder 3"/>
          <p:cNvSpPr>
            <a:spLocks noGrp="1"/>
          </p:cNvSpPr>
          <p:nvPr>
            <p:ph type="sldNum" sz="quarter" idx="5"/>
          </p:nvPr>
        </p:nvSpPr>
        <p:spPr/>
        <p:txBody>
          <a:bodyPr/>
          <a:lstStyle/>
          <a:p>
            <a:fld id="{71CA6090-FF77-C742-A3F2-C48D5F267EF0}" type="slidenum">
              <a:rPr lang="en-US" smtClean="0"/>
              <a:t>5</a:t>
            </a:fld>
            <a:endParaRPr lang="en-US"/>
          </a:p>
        </p:txBody>
      </p:sp>
    </p:spTree>
    <p:extLst>
      <p:ext uri="{BB962C8B-B14F-4D97-AF65-F5344CB8AC3E}">
        <p14:creationId xmlns:p14="http://schemas.microsoft.com/office/powerpoint/2010/main" val="356257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gut microbiome functional potential, one of the things we found was that the caregiving adversity group had lower potential for two amino acid synthesis </a:t>
            </a:r>
            <a:r>
              <a:rPr lang="en-US" dirty="0" err="1"/>
              <a:t>superpathways</a:t>
            </a:r>
            <a:r>
              <a:rPr lang="en-US" dirty="0"/>
              <a:t> after correcting for multiple comparisons among </a:t>
            </a:r>
            <a:r>
              <a:rPr lang="en-US" dirty="0" err="1"/>
              <a:t>superpathways</a:t>
            </a:r>
            <a:r>
              <a:rPr lang="en-US" dirty="0"/>
              <a:t> tested. The first was methionine, as you can see here. The second was threonine. These small to medium effects were significant controlling for child age, sex, early-life antibiotic exposure, early-life breastfeeding history, and birth methods. There were no interactions with age. So what could this mean? </a:t>
            </a:r>
          </a:p>
        </p:txBody>
      </p:sp>
      <p:sp>
        <p:nvSpPr>
          <p:cNvPr id="4" name="Slide Number Placeholder 3"/>
          <p:cNvSpPr>
            <a:spLocks noGrp="1"/>
          </p:cNvSpPr>
          <p:nvPr>
            <p:ph type="sldNum" sz="quarter" idx="5"/>
          </p:nvPr>
        </p:nvSpPr>
        <p:spPr/>
        <p:txBody>
          <a:bodyPr/>
          <a:lstStyle/>
          <a:p>
            <a:fld id="{71CA6090-FF77-C742-A3F2-C48D5F267EF0}" type="slidenum">
              <a:rPr lang="en-US" smtClean="0"/>
              <a:t>6</a:t>
            </a:fld>
            <a:endParaRPr lang="en-US"/>
          </a:p>
        </p:txBody>
      </p:sp>
    </p:spTree>
    <p:extLst>
      <p:ext uri="{BB962C8B-B14F-4D97-AF65-F5344CB8AC3E}">
        <p14:creationId xmlns:p14="http://schemas.microsoft.com/office/powerpoint/2010/main" val="216991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both threonine and methionine can have neuroactive effects: methionine can protect against free radical damage in the brain, both can be used to synthesize short chain fatty acids, and threonine is a precursor to serotonin synthesis. Interestingly, compared to healthy adults, children have enriched potential for amino acid metabolism which is thought to be because amino acids are important for the brain development that occurs in childhood. So maybe the gut microbiome in the adversity group appears more similar to adults. These pathways were not related to symptoms, suggesting that perhaps the functional potential of the microbiome may potentiate future health risk but doesn’t serve to explain the positive relationship between adversity and symptoms seen in this age group.</a:t>
            </a:r>
          </a:p>
          <a:p>
            <a:endParaRPr lang="en-US" dirty="0"/>
          </a:p>
        </p:txBody>
      </p:sp>
      <p:sp>
        <p:nvSpPr>
          <p:cNvPr id="4" name="Slide Number Placeholder 3"/>
          <p:cNvSpPr>
            <a:spLocks noGrp="1"/>
          </p:cNvSpPr>
          <p:nvPr>
            <p:ph type="sldNum" sz="quarter" idx="5"/>
          </p:nvPr>
        </p:nvSpPr>
        <p:spPr/>
        <p:txBody>
          <a:bodyPr/>
          <a:lstStyle/>
          <a:p>
            <a:fld id="{71CA6090-FF77-C742-A3F2-C48D5F267EF0}" type="slidenum">
              <a:rPr lang="en-US" smtClean="0"/>
              <a:t>7</a:t>
            </a:fld>
            <a:endParaRPr lang="en-US"/>
          </a:p>
        </p:txBody>
      </p:sp>
    </p:spTree>
    <p:extLst>
      <p:ext uri="{BB962C8B-B14F-4D97-AF65-F5344CB8AC3E}">
        <p14:creationId xmlns:p14="http://schemas.microsoft.com/office/powerpoint/2010/main" val="322975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also found some pathways, including the </a:t>
            </a:r>
            <a:r>
              <a:rPr lang="en-US" dirty="0" err="1"/>
              <a:t>phenalynine</a:t>
            </a:r>
            <a:r>
              <a:rPr lang="en-US" dirty="0"/>
              <a:t> biosynthesis pathway, were differently related to symptoms in adversity-exposed compared to comparison children. </a:t>
            </a:r>
            <a:r>
              <a:rPr lang="en-US" dirty="0" err="1"/>
              <a:t>Phenylanine</a:t>
            </a:r>
            <a:r>
              <a:rPr lang="en-US" dirty="0"/>
              <a:t> is a precursor for dopamine synthesis, and can cross the blood brain barrier to influence dopamine levels in the brain.  You can see here that for the comparison group, in purple, there is a negative relationship between internalizing symptoms and phenylamine synthesis, while there is no relationship in the adversity-exposed group (in orange). We saw the same thing for fatigue symptoms. The pattern in the comparison group is what we would expect based on rodent studies that find lower levels of </a:t>
            </a:r>
            <a:r>
              <a:rPr lang="en-US" dirty="0" err="1"/>
              <a:t>phenylaline</a:t>
            </a:r>
            <a:r>
              <a:rPr lang="en-US" dirty="0"/>
              <a:t> and potential for </a:t>
            </a:r>
            <a:r>
              <a:rPr lang="en-US" dirty="0" err="1"/>
              <a:t>phenylaline</a:t>
            </a:r>
            <a:r>
              <a:rPr lang="en-US" dirty="0"/>
              <a:t> synthesis in rats who received a fecal microbiome transplant from depressed humans. At this point, it’s not clear to us why we don’t see the same relationship in the adversity-exposed group, though there is evidence that adversity may alter communication between the brain and other peripheral systems such as the immune system. </a:t>
            </a:r>
          </a:p>
        </p:txBody>
      </p:sp>
      <p:sp>
        <p:nvSpPr>
          <p:cNvPr id="4" name="Slide Number Placeholder 3"/>
          <p:cNvSpPr>
            <a:spLocks noGrp="1"/>
          </p:cNvSpPr>
          <p:nvPr>
            <p:ph type="sldNum" sz="quarter" idx="5"/>
          </p:nvPr>
        </p:nvSpPr>
        <p:spPr/>
        <p:txBody>
          <a:bodyPr/>
          <a:lstStyle/>
          <a:p>
            <a:fld id="{71CA6090-FF77-C742-A3F2-C48D5F267EF0}" type="slidenum">
              <a:rPr lang="en-US" smtClean="0"/>
              <a:t>8</a:t>
            </a:fld>
            <a:endParaRPr lang="en-US"/>
          </a:p>
        </p:txBody>
      </p:sp>
    </p:spTree>
    <p:extLst>
      <p:ext uri="{BB962C8B-B14F-4D97-AF65-F5344CB8AC3E}">
        <p14:creationId xmlns:p14="http://schemas.microsoft.com/office/powerpoint/2010/main" val="406523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CA-associated pathways were not related to symptoms, suggesting gut microbiome functional potential does not serve to explain the CA-group differences in symptoms we see at this age. Perhaps differences in gut microbiome will have implications for health later in development. Or, the gut microbiome may not have direct effects on </a:t>
            </a:r>
            <a:r>
              <a:rPr lang="en-US"/>
              <a:t>symptoms but but </a:t>
            </a:r>
            <a:r>
              <a:rPr lang="en-US" dirty="0"/>
              <a:t>may be part of a complex causal pathway involving the brain or other physiological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findings that some relationships between gut microbiome functional potential and symptoms were different across adversity exposure groups suggests that adversity may alter…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that some of our findings were in pathways with neuroactive outputs, one of next steps is to integrate gut microbiome with brain data that we have in this sample, including functional connectivity and neuromelanin scanning which provides a proxy for dopamine function. We will also examine longitudinal data in this cohort to see if gut microbiome functional potential predicts changes in symptoms across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only had time to discuss a subset of our findings; for all of them, please refer to our GLMC poster. A QR code is included on the last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1CA6090-FF77-C742-A3F2-C48D5F267EF0}" type="slidenum">
              <a:rPr lang="en-US" smtClean="0"/>
              <a:t>9</a:t>
            </a:fld>
            <a:endParaRPr lang="en-US"/>
          </a:p>
        </p:txBody>
      </p:sp>
    </p:spTree>
    <p:extLst>
      <p:ext uri="{BB962C8B-B14F-4D97-AF65-F5344CB8AC3E}">
        <p14:creationId xmlns:p14="http://schemas.microsoft.com/office/powerpoint/2010/main" val="1388928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2A20-9509-7F51-9768-23C6312D1B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68E001-A62B-3653-64B7-4AFCED593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4787A9-8B9F-2DC6-E89F-487E8BD6A7D8}"/>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5" name="Footer Placeholder 4">
            <a:extLst>
              <a:ext uri="{FF2B5EF4-FFF2-40B4-BE49-F238E27FC236}">
                <a16:creationId xmlns:a16="http://schemas.microsoft.com/office/drawing/2014/main" id="{862D5D38-EE80-922A-F42C-CBCCBEA5CD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A6A26-361B-141B-FE06-355B0203BB19}"/>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780579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4682-273D-31F6-E3FA-8F7449C69B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2CF290-3FD7-A159-DC17-004E41CE0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B2BE0-BE28-14E2-749E-44DE9F9D48D3}"/>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5" name="Footer Placeholder 4">
            <a:extLst>
              <a:ext uri="{FF2B5EF4-FFF2-40B4-BE49-F238E27FC236}">
                <a16:creationId xmlns:a16="http://schemas.microsoft.com/office/drawing/2014/main" id="{B7769F52-2E46-3E1A-193A-F0CECE1E5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051F1-7DA6-BE88-288D-2A8C246DF9FD}"/>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324173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F7BB6C-2D46-5884-6E54-0AF3E439F8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AED373-3FBF-0866-E4FF-87A73DAF01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204416-9024-3A7B-7FED-992918AA1A53}"/>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5" name="Footer Placeholder 4">
            <a:extLst>
              <a:ext uri="{FF2B5EF4-FFF2-40B4-BE49-F238E27FC236}">
                <a16:creationId xmlns:a16="http://schemas.microsoft.com/office/drawing/2014/main" id="{2167D4E7-59A1-9356-E427-3BE097B31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4780A8-D7D4-989D-D010-0BBCB8B202D6}"/>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4154596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8A03-3299-DEA7-A01D-DA759BA269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3E31C6-C2EA-7B5F-BC88-D29445F041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0166B-22F9-A2F0-21C6-22643A6FEF03}"/>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5" name="Footer Placeholder 4">
            <a:extLst>
              <a:ext uri="{FF2B5EF4-FFF2-40B4-BE49-F238E27FC236}">
                <a16:creationId xmlns:a16="http://schemas.microsoft.com/office/drawing/2014/main" id="{A6DA6EC0-F69D-35CB-F4C3-1FDD783C0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32D0F-CE19-CCE4-C7BC-9A91B4C9699D}"/>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19157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48A2-1229-B0B1-0843-08CE2CB070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6E366-3644-8970-00B2-2FA6813D89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023846-10EC-CF21-0A6B-4CC6254C67F3}"/>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5" name="Footer Placeholder 4">
            <a:extLst>
              <a:ext uri="{FF2B5EF4-FFF2-40B4-BE49-F238E27FC236}">
                <a16:creationId xmlns:a16="http://schemas.microsoft.com/office/drawing/2014/main" id="{5FF71A66-8668-3443-85C9-F9DFDF973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44A80-B85F-19C4-B265-D09BDB97BC68}"/>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3383870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13170-BEAB-D602-2F61-558EAB53F1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844331-BE1F-A6D7-2946-F7375F8356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1436B-9EE4-1A8C-52A5-419BB2BBBA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5E4433-3068-8AFD-25A5-9D2C8EB08ED7}"/>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6" name="Footer Placeholder 5">
            <a:extLst>
              <a:ext uri="{FF2B5EF4-FFF2-40B4-BE49-F238E27FC236}">
                <a16:creationId xmlns:a16="http://schemas.microsoft.com/office/drawing/2014/main" id="{9616D032-9C2C-FAF8-ACDD-C69F552A51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65F67F-C0B0-0E53-A134-38161987DC3E}"/>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1096860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2C9D-A797-BA8A-0382-AB038B187B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C4C299-9258-8C1F-91B0-689CC6E931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342B42-356A-EC2F-8648-6E47A906F6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1F7E0C-03A9-A6BD-F07B-0954937DB1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957D8F-26F1-C344-5B07-5BCCCDD333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639B64-5F58-A677-184E-4AEBAD71DAAF}"/>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8" name="Footer Placeholder 7">
            <a:extLst>
              <a:ext uri="{FF2B5EF4-FFF2-40B4-BE49-F238E27FC236}">
                <a16:creationId xmlns:a16="http://schemas.microsoft.com/office/drawing/2014/main" id="{27E99546-1DEC-5297-B43C-C0F2445CB1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3FE96C-8121-D41E-5FC0-CCCDB0C412D5}"/>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881086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6679-1F93-2706-AB94-71DE9C463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AF491C-D8E5-6D1E-4B00-9B24E0B7EFD3}"/>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4" name="Footer Placeholder 3">
            <a:extLst>
              <a:ext uri="{FF2B5EF4-FFF2-40B4-BE49-F238E27FC236}">
                <a16:creationId xmlns:a16="http://schemas.microsoft.com/office/drawing/2014/main" id="{1E34A313-FAA4-5A29-93BA-C5516FE6D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37AD1B-9D9E-D4A2-9641-072702B0DBE9}"/>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214521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71162-0288-94D6-89FB-4806448B14B0}"/>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3" name="Footer Placeholder 2">
            <a:extLst>
              <a:ext uri="{FF2B5EF4-FFF2-40B4-BE49-F238E27FC236}">
                <a16:creationId xmlns:a16="http://schemas.microsoft.com/office/drawing/2014/main" id="{28579407-FC40-2D1D-1378-EE1275A3D0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C6FC30-586E-1A31-72B6-19E827AB1C77}"/>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426543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AC56-C874-6FA5-5303-86BFCFF400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3B6D62-51A2-1569-D07A-BC1EE7513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02DED-B7C0-E953-194D-C0EC2B5EC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65970F-2A5B-31A5-270E-FD318CDF6F50}"/>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6" name="Footer Placeholder 5">
            <a:extLst>
              <a:ext uri="{FF2B5EF4-FFF2-40B4-BE49-F238E27FC236}">
                <a16:creationId xmlns:a16="http://schemas.microsoft.com/office/drawing/2014/main" id="{09660D23-447D-A856-1D6F-5BACAC8104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FC2F77-1B42-347E-BBD5-CF51A1C00BE8}"/>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173405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602A-05C0-B0A5-C0BE-6093EAE8D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336998-B675-F9B6-31DF-14D40714A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E53A70-84F7-2216-A357-4E54ED43A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1B489-25B7-D506-6356-245134B2601C}"/>
              </a:ext>
            </a:extLst>
          </p:cNvPr>
          <p:cNvSpPr>
            <a:spLocks noGrp="1"/>
          </p:cNvSpPr>
          <p:nvPr>
            <p:ph type="dt" sz="half" idx="10"/>
          </p:nvPr>
        </p:nvSpPr>
        <p:spPr/>
        <p:txBody>
          <a:bodyPr/>
          <a:lstStyle/>
          <a:p>
            <a:fld id="{4C7CEFF3-9062-BA4F-9F96-41BBB375B934}" type="datetimeFigureOut">
              <a:rPr lang="en-US" smtClean="0"/>
              <a:t>9/28/24</a:t>
            </a:fld>
            <a:endParaRPr lang="en-US"/>
          </a:p>
        </p:txBody>
      </p:sp>
      <p:sp>
        <p:nvSpPr>
          <p:cNvPr id="6" name="Footer Placeholder 5">
            <a:extLst>
              <a:ext uri="{FF2B5EF4-FFF2-40B4-BE49-F238E27FC236}">
                <a16:creationId xmlns:a16="http://schemas.microsoft.com/office/drawing/2014/main" id="{DEFAEE10-1BEE-0BE2-C57C-632340513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D17090-0483-C692-D8D2-B85E707F59D2}"/>
              </a:ext>
            </a:extLst>
          </p:cNvPr>
          <p:cNvSpPr>
            <a:spLocks noGrp="1"/>
          </p:cNvSpPr>
          <p:nvPr>
            <p:ph type="sldNum" sz="quarter" idx="12"/>
          </p:nvPr>
        </p:nvSpPr>
        <p:spPr/>
        <p:txBody>
          <a:bodyPr/>
          <a:lstStyle/>
          <a:p>
            <a:fld id="{A8405154-E1E3-7444-8858-4A845BB43857}" type="slidenum">
              <a:rPr lang="en-US" smtClean="0"/>
              <a:t>‹#›</a:t>
            </a:fld>
            <a:endParaRPr lang="en-US"/>
          </a:p>
        </p:txBody>
      </p:sp>
    </p:spTree>
    <p:extLst>
      <p:ext uri="{BB962C8B-B14F-4D97-AF65-F5344CB8AC3E}">
        <p14:creationId xmlns:p14="http://schemas.microsoft.com/office/powerpoint/2010/main" val="331519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F8A4D6-16F3-141C-7256-D003BDA94B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47FB7D-0F4C-1B03-9C6D-4A9A1CF380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D0A13-AAD3-58CB-824E-BD69DAD90F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7CEFF3-9062-BA4F-9F96-41BBB375B934}" type="datetimeFigureOut">
              <a:rPr lang="en-US" smtClean="0"/>
              <a:t>9/28/24</a:t>
            </a:fld>
            <a:endParaRPr lang="en-US"/>
          </a:p>
        </p:txBody>
      </p:sp>
      <p:sp>
        <p:nvSpPr>
          <p:cNvPr id="5" name="Footer Placeholder 4">
            <a:extLst>
              <a:ext uri="{FF2B5EF4-FFF2-40B4-BE49-F238E27FC236}">
                <a16:creationId xmlns:a16="http://schemas.microsoft.com/office/drawing/2014/main" id="{27C83936-92AC-DB85-73D0-21CC254723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7109906-A7BD-7AC6-5DA9-E460C504F0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405154-E1E3-7444-8858-4A845BB43857}" type="slidenum">
              <a:rPr lang="en-US" smtClean="0"/>
              <a:t>‹#›</a:t>
            </a:fld>
            <a:endParaRPr lang="en-US"/>
          </a:p>
        </p:txBody>
      </p:sp>
    </p:spTree>
    <p:extLst>
      <p:ext uri="{BB962C8B-B14F-4D97-AF65-F5344CB8AC3E}">
        <p14:creationId xmlns:p14="http://schemas.microsoft.com/office/powerpoint/2010/main" val="299999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5.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7CA8-7752-1079-25A8-134FF52F6472}"/>
              </a:ext>
            </a:extLst>
          </p:cNvPr>
          <p:cNvSpPr>
            <a:spLocks noGrp="1"/>
          </p:cNvSpPr>
          <p:nvPr>
            <p:ph type="ctrTitle"/>
          </p:nvPr>
        </p:nvSpPr>
        <p:spPr>
          <a:xfrm>
            <a:off x="107094" y="986437"/>
            <a:ext cx="7208108" cy="2770015"/>
          </a:xfrm>
        </p:spPr>
        <p:txBody>
          <a:bodyPr>
            <a:noAutofit/>
          </a:bodyPr>
          <a:lstStyle/>
          <a:p>
            <a:r>
              <a:rPr lang="en-US" sz="4000" dirty="0"/>
              <a:t>Caregiving Adversity &amp; Internalizing Symptoms in Youth: Role of Gut Microbiome Functional Potential</a:t>
            </a:r>
          </a:p>
        </p:txBody>
      </p:sp>
      <p:sp>
        <p:nvSpPr>
          <p:cNvPr id="3" name="Subtitle 2">
            <a:extLst>
              <a:ext uri="{FF2B5EF4-FFF2-40B4-BE49-F238E27FC236}">
                <a16:creationId xmlns:a16="http://schemas.microsoft.com/office/drawing/2014/main" id="{2092062A-976A-2D6E-F259-72F139F39DD0}"/>
              </a:ext>
            </a:extLst>
          </p:cNvPr>
          <p:cNvSpPr>
            <a:spLocks noGrp="1"/>
          </p:cNvSpPr>
          <p:nvPr>
            <p:ph type="subTitle" idx="1"/>
          </p:nvPr>
        </p:nvSpPr>
        <p:spPr>
          <a:xfrm>
            <a:off x="-860852" y="4221934"/>
            <a:ext cx="9144000" cy="1439562"/>
          </a:xfrm>
        </p:spPr>
        <p:txBody>
          <a:bodyPr/>
          <a:lstStyle/>
          <a:p>
            <a:r>
              <a:rPr lang="en-US" dirty="0"/>
              <a:t>Fran Querdasi &amp; Naomi </a:t>
            </a:r>
            <a:r>
              <a:rPr lang="en-US" dirty="0" err="1"/>
              <a:t>Gancz</a:t>
            </a:r>
            <a:endParaRPr lang="en-US" dirty="0"/>
          </a:p>
          <a:p>
            <a:r>
              <a:rPr lang="en-US" dirty="0"/>
              <a:t>Goodman-Luskin Microbiome Center Symposium</a:t>
            </a:r>
          </a:p>
          <a:p>
            <a:r>
              <a:rPr lang="en-US" dirty="0"/>
              <a:t>April 4, 2024</a:t>
            </a:r>
          </a:p>
        </p:txBody>
      </p:sp>
      <p:pic>
        <p:nvPicPr>
          <p:cNvPr id="4" name="Picture 3">
            <a:extLst>
              <a:ext uri="{FF2B5EF4-FFF2-40B4-BE49-F238E27FC236}">
                <a16:creationId xmlns:a16="http://schemas.microsoft.com/office/drawing/2014/main" id="{C19CE248-7572-ECEB-E492-C7FC8C1C4DCD}"/>
              </a:ext>
            </a:extLst>
          </p:cNvPr>
          <p:cNvPicPr>
            <a:picLocks noChangeAspect="1"/>
          </p:cNvPicPr>
          <p:nvPr/>
        </p:nvPicPr>
        <p:blipFill>
          <a:blip r:embed="rId3"/>
          <a:stretch>
            <a:fillRect/>
          </a:stretch>
        </p:blipFill>
        <p:spPr>
          <a:xfrm>
            <a:off x="7419791" y="0"/>
            <a:ext cx="4751614" cy="6858000"/>
          </a:xfrm>
          <a:prstGeom prst="rect">
            <a:avLst/>
          </a:prstGeom>
        </p:spPr>
      </p:pic>
    </p:spTree>
    <p:extLst>
      <p:ext uri="{BB962C8B-B14F-4D97-AF65-F5344CB8AC3E}">
        <p14:creationId xmlns:p14="http://schemas.microsoft.com/office/powerpoint/2010/main" val="213410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243B-59EC-73E6-06BF-ECC29A65AB9E}"/>
              </a:ext>
            </a:extLst>
          </p:cNvPr>
          <p:cNvSpPr>
            <a:spLocks noGrp="1"/>
          </p:cNvSpPr>
          <p:nvPr>
            <p:ph type="title"/>
          </p:nvPr>
        </p:nvSpPr>
        <p:spPr>
          <a:xfrm>
            <a:off x="552450" y="373062"/>
            <a:ext cx="10515600" cy="1325563"/>
          </a:xfrm>
        </p:spPr>
        <p:txBody>
          <a:bodyPr/>
          <a:lstStyle/>
          <a:p>
            <a:r>
              <a:rPr lang="en-US" dirty="0"/>
              <a:t>Acknowledgements</a:t>
            </a:r>
          </a:p>
        </p:txBody>
      </p:sp>
      <p:sp>
        <p:nvSpPr>
          <p:cNvPr id="3" name="Content Placeholder 2">
            <a:extLst>
              <a:ext uri="{FF2B5EF4-FFF2-40B4-BE49-F238E27FC236}">
                <a16:creationId xmlns:a16="http://schemas.microsoft.com/office/drawing/2014/main" id="{D6FA8983-C0DF-C364-F51A-4FE1CC05748B}"/>
              </a:ext>
            </a:extLst>
          </p:cNvPr>
          <p:cNvSpPr>
            <a:spLocks noGrp="1"/>
          </p:cNvSpPr>
          <p:nvPr>
            <p:ph idx="1"/>
          </p:nvPr>
        </p:nvSpPr>
        <p:spPr>
          <a:xfrm>
            <a:off x="838200" y="3034465"/>
            <a:ext cx="10515600" cy="3066066"/>
          </a:xfrm>
        </p:spPr>
        <p:txBody>
          <a:bodyPr>
            <a:normAutofit/>
          </a:bodyPr>
          <a:lstStyle/>
          <a:p>
            <a:r>
              <a:rPr lang="en-US" dirty="0"/>
              <a:t>Brain and Body Lab</a:t>
            </a:r>
          </a:p>
          <a:p>
            <a:r>
              <a:rPr lang="en-US" dirty="0"/>
              <a:t>Mind, Brain, Body Study Research Team</a:t>
            </a:r>
          </a:p>
          <a:p>
            <a:r>
              <a:rPr lang="en-US" dirty="0"/>
              <a:t>Participating Youth &amp; Families</a:t>
            </a:r>
          </a:p>
          <a:p>
            <a:r>
              <a:rPr lang="en-US" dirty="0"/>
              <a:t>Funding: </a:t>
            </a:r>
            <a:r>
              <a:rPr lang="en-US" dirty="0">
                <a:solidFill>
                  <a:srgbClr val="000000"/>
                </a:solidFill>
                <a:effectLst/>
              </a:rPr>
              <a:t>Goodman</a:t>
            </a:r>
            <a:r>
              <a:rPr lang="en-US" dirty="0">
                <a:solidFill>
                  <a:srgbClr val="000000"/>
                </a:solidFill>
              </a:rPr>
              <a:t>-Luskin Microbiome Center Seed Fellowship, </a:t>
            </a:r>
            <a:r>
              <a:rPr lang="en-US" dirty="0"/>
              <a:t>NIMH</a:t>
            </a:r>
            <a:r>
              <a:rPr lang="en-US" dirty="0">
                <a:solidFill>
                  <a:srgbClr val="000000"/>
                </a:solidFill>
                <a:effectLst/>
              </a:rPr>
              <a:t>T3215750</a:t>
            </a:r>
          </a:p>
        </p:txBody>
      </p:sp>
      <p:pic>
        <p:nvPicPr>
          <p:cNvPr id="4" name="Picture 3">
            <a:extLst>
              <a:ext uri="{FF2B5EF4-FFF2-40B4-BE49-F238E27FC236}">
                <a16:creationId xmlns:a16="http://schemas.microsoft.com/office/drawing/2014/main" id="{BF573B7B-7835-071A-B406-FCB4BDC3A5AB}"/>
              </a:ext>
            </a:extLst>
          </p:cNvPr>
          <p:cNvPicPr>
            <a:picLocks noChangeAspect="1"/>
          </p:cNvPicPr>
          <p:nvPr/>
        </p:nvPicPr>
        <p:blipFill>
          <a:blip r:embed="rId3"/>
          <a:stretch>
            <a:fillRect/>
          </a:stretch>
        </p:blipFill>
        <p:spPr>
          <a:xfrm>
            <a:off x="5516211" y="510341"/>
            <a:ext cx="6394611" cy="2542798"/>
          </a:xfrm>
          <a:prstGeom prst="rect">
            <a:avLst/>
          </a:prstGeom>
        </p:spPr>
      </p:pic>
      <p:pic>
        <p:nvPicPr>
          <p:cNvPr id="5" name="Picture 4">
            <a:extLst>
              <a:ext uri="{FF2B5EF4-FFF2-40B4-BE49-F238E27FC236}">
                <a16:creationId xmlns:a16="http://schemas.microsoft.com/office/drawing/2014/main" id="{67C25F84-EABC-4F93-A716-DF461B154320}"/>
              </a:ext>
            </a:extLst>
          </p:cNvPr>
          <p:cNvPicPr>
            <a:picLocks noChangeAspect="1"/>
          </p:cNvPicPr>
          <p:nvPr/>
        </p:nvPicPr>
        <p:blipFill rotWithShape="1">
          <a:blip r:embed="rId4"/>
          <a:srcRect b="77295"/>
          <a:stretch/>
        </p:blipFill>
        <p:spPr>
          <a:xfrm>
            <a:off x="-571500" y="5735783"/>
            <a:ext cx="14029296" cy="1415821"/>
          </a:xfrm>
          <a:prstGeom prst="rect">
            <a:avLst/>
          </a:prstGeom>
        </p:spPr>
      </p:pic>
    </p:spTree>
    <p:extLst>
      <p:ext uri="{BB962C8B-B14F-4D97-AF65-F5344CB8AC3E}">
        <p14:creationId xmlns:p14="http://schemas.microsoft.com/office/powerpoint/2010/main" val="3167796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E09D-61BD-0CFE-14E6-4A22278F7C3B}"/>
              </a:ext>
            </a:extLst>
          </p:cNvPr>
          <p:cNvSpPr>
            <a:spLocks noGrp="1"/>
          </p:cNvSpPr>
          <p:nvPr>
            <p:ph type="title"/>
          </p:nvPr>
        </p:nvSpPr>
        <p:spPr/>
        <p:txBody>
          <a:bodyPr/>
          <a:lstStyle/>
          <a:p>
            <a:r>
              <a:rPr lang="en-US" dirty="0"/>
              <a:t>Thank you!</a:t>
            </a:r>
          </a:p>
        </p:txBody>
      </p:sp>
      <p:pic>
        <p:nvPicPr>
          <p:cNvPr id="5" name="Picture 4" descr="A qr code on a white background&#10;&#10;Description automatically generated">
            <a:extLst>
              <a:ext uri="{FF2B5EF4-FFF2-40B4-BE49-F238E27FC236}">
                <a16:creationId xmlns:a16="http://schemas.microsoft.com/office/drawing/2014/main" id="{F43B7673-7AD0-63B6-AFBB-FFA80866DB2F}"/>
              </a:ext>
            </a:extLst>
          </p:cNvPr>
          <p:cNvPicPr>
            <a:picLocks noChangeAspect="1"/>
          </p:cNvPicPr>
          <p:nvPr/>
        </p:nvPicPr>
        <p:blipFill>
          <a:blip r:embed="rId3"/>
          <a:stretch>
            <a:fillRect/>
          </a:stretch>
        </p:blipFill>
        <p:spPr>
          <a:xfrm>
            <a:off x="7537450" y="561474"/>
            <a:ext cx="3810000" cy="3810000"/>
          </a:xfrm>
          <a:prstGeom prst="rect">
            <a:avLst/>
          </a:prstGeom>
        </p:spPr>
      </p:pic>
      <p:sp>
        <p:nvSpPr>
          <p:cNvPr id="3" name="Text Placeholder 2">
            <a:extLst>
              <a:ext uri="{FF2B5EF4-FFF2-40B4-BE49-F238E27FC236}">
                <a16:creationId xmlns:a16="http://schemas.microsoft.com/office/drawing/2014/main" id="{93598973-355A-487E-1131-73C4E0840B27}"/>
              </a:ext>
            </a:extLst>
          </p:cNvPr>
          <p:cNvSpPr>
            <a:spLocks noGrp="1"/>
          </p:cNvSpPr>
          <p:nvPr>
            <p:ph type="body" idx="1"/>
          </p:nvPr>
        </p:nvSpPr>
        <p:spPr>
          <a:xfrm>
            <a:off x="7894889" y="4019551"/>
            <a:ext cx="3260057" cy="1500187"/>
          </a:xfrm>
        </p:spPr>
        <p:txBody>
          <a:bodyPr/>
          <a:lstStyle/>
          <a:p>
            <a:r>
              <a:rPr lang="en-US" dirty="0"/>
              <a:t>QR code to poster with full results</a:t>
            </a:r>
          </a:p>
        </p:txBody>
      </p:sp>
    </p:spTree>
    <p:extLst>
      <p:ext uri="{BB962C8B-B14F-4D97-AF65-F5344CB8AC3E}">
        <p14:creationId xmlns:p14="http://schemas.microsoft.com/office/powerpoint/2010/main" val="1770485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EDE8-3E39-C0D0-9AC1-1F0D41BC95D4}"/>
              </a:ext>
            </a:extLst>
          </p:cNvPr>
          <p:cNvSpPr>
            <a:spLocks noGrp="1"/>
          </p:cNvSpPr>
          <p:nvPr>
            <p:ph type="title"/>
          </p:nvPr>
        </p:nvSpPr>
        <p:spPr/>
        <p:txBody>
          <a:bodyPr/>
          <a:lstStyle/>
          <a:p>
            <a:r>
              <a:rPr lang="en-US" dirty="0"/>
              <a:t>Introduction</a:t>
            </a:r>
          </a:p>
        </p:txBody>
      </p:sp>
      <p:sp>
        <p:nvSpPr>
          <p:cNvPr id="8" name="Rounded Rectangle 7">
            <a:extLst>
              <a:ext uri="{FF2B5EF4-FFF2-40B4-BE49-F238E27FC236}">
                <a16:creationId xmlns:a16="http://schemas.microsoft.com/office/drawing/2014/main" id="{A7650910-202A-51B3-69E5-9D47E04E2442}"/>
              </a:ext>
            </a:extLst>
          </p:cNvPr>
          <p:cNvSpPr/>
          <p:nvPr/>
        </p:nvSpPr>
        <p:spPr>
          <a:xfrm>
            <a:off x="838200" y="1881346"/>
            <a:ext cx="3200398" cy="4239895"/>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86235940-488E-A8F3-6351-AFEC4D888BF4}"/>
              </a:ext>
            </a:extLst>
          </p:cNvPr>
          <p:cNvSpPr/>
          <p:nvPr/>
        </p:nvSpPr>
        <p:spPr>
          <a:xfrm>
            <a:off x="8153402" y="1881347"/>
            <a:ext cx="3200398" cy="423989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BCDD7FD-373F-FF06-883E-7FD81C1BD8BA}"/>
              </a:ext>
            </a:extLst>
          </p:cNvPr>
          <p:cNvSpPr txBox="1"/>
          <p:nvPr/>
        </p:nvSpPr>
        <p:spPr>
          <a:xfrm>
            <a:off x="4038598" y="6508054"/>
            <a:ext cx="8153402" cy="276999"/>
          </a:xfrm>
          <a:prstGeom prst="rect">
            <a:avLst/>
          </a:prstGeom>
          <a:noFill/>
        </p:spPr>
        <p:txBody>
          <a:bodyPr wrap="square" rtlCol="0" anchor="b">
            <a:spAutoFit/>
          </a:bodyPr>
          <a:lstStyle/>
          <a:p>
            <a:pPr algn="r"/>
            <a:r>
              <a:rPr lang="en-US" sz="1200" dirty="0"/>
              <a:t>U.S. Children’s Bureau (2022); </a:t>
            </a:r>
            <a:r>
              <a:rPr lang="en-US" sz="1200" dirty="0">
                <a:solidFill>
                  <a:srgbClr val="000000"/>
                </a:solidFill>
                <a:effectLst/>
              </a:rPr>
              <a:t>O’Donnell &amp; Meaney (2017); </a:t>
            </a:r>
            <a:r>
              <a:rPr lang="en-US" sz="1200" dirty="0" err="1">
                <a:solidFill>
                  <a:srgbClr val="000000"/>
                </a:solidFill>
                <a:effectLst/>
              </a:rPr>
              <a:t>Juffer</a:t>
            </a:r>
            <a:r>
              <a:rPr lang="en-US" sz="1200" dirty="0">
                <a:solidFill>
                  <a:srgbClr val="000000"/>
                </a:solidFill>
                <a:effectLst/>
              </a:rPr>
              <a:t> et al (2005)</a:t>
            </a:r>
            <a:r>
              <a:rPr lang="en-US" sz="1200" dirty="0"/>
              <a:t>; </a:t>
            </a:r>
            <a:r>
              <a:rPr lang="en-US" sz="1200" dirty="0" err="1">
                <a:solidFill>
                  <a:srgbClr val="000000"/>
                </a:solidFill>
                <a:effectLst/>
              </a:rPr>
              <a:t>Eckshtain</a:t>
            </a:r>
            <a:r>
              <a:rPr lang="en-US" sz="1200" dirty="0">
                <a:solidFill>
                  <a:srgbClr val="000000"/>
                </a:solidFill>
                <a:effectLst/>
              </a:rPr>
              <a:t> et al. (2020); </a:t>
            </a:r>
            <a:r>
              <a:rPr lang="en-US" sz="1200" dirty="0" err="1">
                <a:solidFill>
                  <a:srgbClr val="000000"/>
                </a:solidFill>
                <a:effectLst/>
              </a:rPr>
              <a:t>Cuijpers</a:t>
            </a:r>
            <a:r>
              <a:rPr lang="en-US" sz="1200" dirty="0">
                <a:solidFill>
                  <a:srgbClr val="000000"/>
                </a:solidFill>
                <a:effectLst/>
              </a:rPr>
              <a:t> et al. (2021)</a:t>
            </a:r>
          </a:p>
        </p:txBody>
      </p:sp>
      <p:sp>
        <p:nvSpPr>
          <p:cNvPr id="28" name="Freeform 2">
            <a:extLst>
              <a:ext uri="{FF2B5EF4-FFF2-40B4-BE49-F238E27FC236}">
                <a16:creationId xmlns:a16="http://schemas.microsoft.com/office/drawing/2014/main" id="{FD6E8438-D002-0BAF-ADE6-4B9D039D97D2}"/>
              </a:ext>
            </a:extLst>
          </p:cNvPr>
          <p:cNvSpPr/>
          <p:nvPr/>
        </p:nvSpPr>
        <p:spPr>
          <a:xfrm>
            <a:off x="1720250" y="2096206"/>
            <a:ext cx="1436298" cy="3804761"/>
          </a:xfrm>
          <a:custGeom>
            <a:avLst/>
            <a:gdLst/>
            <a:ahLst/>
            <a:cxnLst/>
            <a:rect l="l" t="t" r="r" b="b"/>
            <a:pathLst>
              <a:path w="2089668" h="5535543">
                <a:moveTo>
                  <a:pt x="0" y="0"/>
                </a:moveTo>
                <a:lnTo>
                  <a:pt x="2089667" y="0"/>
                </a:lnTo>
                <a:lnTo>
                  <a:pt x="2089667" y="5535543"/>
                </a:lnTo>
                <a:lnTo>
                  <a:pt x="0" y="5535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Freeform 6">
            <a:extLst>
              <a:ext uri="{FF2B5EF4-FFF2-40B4-BE49-F238E27FC236}">
                <a16:creationId xmlns:a16="http://schemas.microsoft.com/office/drawing/2014/main" id="{BA14FE41-3D56-922C-5C38-49BC0FB37EB3}"/>
              </a:ext>
            </a:extLst>
          </p:cNvPr>
          <p:cNvSpPr/>
          <p:nvPr/>
        </p:nvSpPr>
        <p:spPr>
          <a:xfrm>
            <a:off x="8314679" y="2547867"/>
            <a:ext cx="2877843" cy="2636823"/>
          </a:xfrm>
          <a:custGeom>
            <a:avLst/>
            <a:gdLst/>
            <a:ahLst/>
            <a:cxnLst/>
            <a:rect l="l" t="t" r="r" b="b"/>
            <a:pathLst>
              <a:path w="4490914" h="4114800">
                <a:moveTo>
                  <a:pt x="0" y="0"/>
                </a:moveTo>
                <a:lnTo>
                  <a:pt x="4490914" y="0"/>
                </a:lnTo>
                <a:lnTo>
                  <a:pt x="4490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36" name="Picture 35">
            <a:extLst>
              <a:ext uri="{FF2B5EF4-FFF2-40B4-BE49-F238E27FC236}">
                <a16:creationId xmlns:a16="http://schemas.microsoft.com/office/drawing/2014/main" id="{AAFBBAA7-D6DC-33D5-C270-A877AA3C3FE9}"/>
              </a:ext>
            </a:extLst>
          </p:cNvPr>
          <p:cNvPicPr>
            <a:picLocks noChangeAspect="1"/>
          </p:cNvPicPr>
          <p:nvPr/>
        </p:nvPicPr>
        <p:blipFill>
          <a:blip r:embed="rId7"/>
          <a:stretch>
            <a:fillRect/>
          </a:stretch>
        </p:blipFill>
        <p:spPr>
          <a:xfrm>
            <a:off x="4763899" y="1744584"/>
            <a:ext cx="2664202" cy="4243387"/>
          </a:xfrm>
          <a:prstGeom prst="rect">
            <a:avLst/>
          </a:prstGeom>
        </p:spPr>
      </p:pic>
    </p:spTree>
    <p:extLst>
      <p:ext uri="{BB962C8B-B14F-4D97-AF65-F5344CB8AC3E}">
        <p14:creationId xmlns:p14="http://schemas.microsoft.com/office/powerpoint/2010/main" val="310496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0">
            <a:extLst>
              <a:ext uri="{FF2B5EF4-FFF2-40B4-BE49-F238E27FC236}">
                <a16:creationId xmlns:a16="http://schemas.microsoft.com/office/drawing/2014/main" id="{9D0BC170-4D49-7488-9B00-8A7C0477150C}"/>
              </a:ext>
            </a:extLst>
          </p:cNvPr>
          <p:cNvGrpSpPr/>
          <p:nvPr/>
        </p:nvGrpSpPr>
        <p:grpSpPr>
          <a:xfrm rot="21258400">
            <a:off x="6257822" y="2404319"/>
            <a:ext cx="1893690" cy="1893690"/>
            <a:chOff x="0" y="0"/>
            <a:chExt cx="812800" cy="812800"/>
          </a:xfrm>
        </p:grpSpPr>
        <p:sp>
          <p:nvSpPr>
            <p:cNvPr id="35" name="Freeform 11">
              <a:extLst>
                <a:ext uri="{FF2B5EF4-FFF2-40B4-BE49-F238E27FC236}">
                  <a16:creationId xmlns:a16="http://schemas.microsoft.com/office/drawing/2014/main" id="{007DC791-FFDE-07ED-9D13-3E2EFCB3CA7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EDD1"/>
            </a:solidFill>
          </p:spPr>
          <p:txBody>
            <a:bodyPr/>
            <a:lstStyle/>
            <a:p>
              <a:endParaRPr lang="en-US"/>
            </a:p>
          </p:txBody>
        </p:sp>
        <p:sp>
          <p:nvSpPr>
            <p:cNvPr id="36" name="TextBox 12">
              <a:extLst>
                <a:ext uri="{FF2B5EF4-FFF2-40B4-BE49-F238E27FC236}">
                  <a16:creationId xmlns:a16="http://schemas.microsoft.com/office/drawing/2014/main" id="{A0794246-DBD7-823D-7BEF-CA6168DE134C}"/>
                </a:ext>
              </a:extLst>
            </p:cNvPr>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9" name="Title 1">
            <a:extLst>
              <a:ext uri="{FF2B5EF4-FFF2-40B4-BE49-F238E27FC236}">
                <a16:creationId xmlns:a16="http://schemas.microsoft.com/office/drawing/2014/main" id="{5A137320-0AAF-F0E6-9613-172C429178B3}"/>
              </a:ext>
            </a:extLst>
          </p:cNvPr>
          <p:cNvSpPr>
            <a:spLocks noGrp="1"/>
          </p:cNvSpPr>
          <p:nvPr>
            <p:ph type="title"/>
          </p:nvPr>
        </p:nvSpPr>
        <p:spPr>
          <a:xfrm>
            <a:off x="838200" y="365125"/>
            <a:ext cx="10515600" cy="1325563"/>
          </a:xfrm>
        </p:spPr>
        <p:txBody>
          <a:bodyPr/>
          <a:lstStyle/>
          <a:p>
            <a:r>
              <a:rPr lang="en-US" dirty="0"/>
              <a:t>Introduction</a:t>
            </a:r>
          </a:p>
        </p:txBody>
      </p:sp>
      <p:sp>
        <p:nvSpPr>
          <p:cNvPr id="10" name="TextBox 9">
            <a:extLst>
              <a:ext uri="{FF2B5EF4-FFF2-40B4-BE49-F238E27FC236}">
                <a16:creationId xmlns:a16="http://schemas.microsoft.com/office/drawing/2014/main" id="{57342108-2DDF-67B4-FCD1-4A1D8367CA98}"/>
              </a:ext>
            </a:extLst>
          </p:cNvPr>
          <p:cNvSpPr txBox="1"/>
          <p:nvPr/>
        </p:nvSpPr>
        <p:spPr>
          <a:xfrm>
            <a:off x="4259580" y="6508054"/>
            <a:ext cx="7932420" cy="276999"/>
          </a:xfrm>
          <a:prstGeom prst="rect">
            <a:avLst/>
          </a:prstGeom>
          <a:noFill/>
        </p:spPr>
        <p:txBody>
          <a:bodyPr wrap="square" rtlCol="0" anchor="b">
            <a:spAutoFit/>
          </a:bodyPr>
          <a:lstStyle/>
          <a:p>
            <a:pPr algn="r"/>
            <a:r>
              <a:rPr lang="en-US" sz="1200" dirty="0"/>
              <a:t>Kelly (2016); Zheng (2016); </a:t>
            </a:r>
            <a:r>
              <a:rPr lang="en-US" sz="1200" dirty="0" err="1"/>
              <a:t>Querdasi</a:t>
            </a:r>
            <a:r>
              <a:rPr lang="en-US" sz="1200" dirty="0"/>
              <a:t> et al. (2023); Callaghan et al. (2019)</a:t>
            </a:r>
            <a:endParaRPr lang="en-US" sz="1200" dirty="0">
              <a:solidFill>
                <a:srgbClr val="000000"/>
              </a:solidFill>
              <a:effectLst/>
            </a:endParaRPr>
          </a:p>
        </p:txBody>
      </p:sp>
      <p:sp>
        <p:nvSpPr>
          <p:cNvPr id="12" name="Freeform 6">
            <a:extLst>
              <a:ext uri="{FF2B5EF4-FFF2-40B4-BE49-F238E27FC236}">
                <a16:creationId xmlns:a16="http://schemas.microsoft.com/office/drawing/2014/main" id="{520407AD-0A0C-EDFE-3CD6-D514192A210C}"/>
              </a:ext>
            </a:extLst>
          </p:cNvPr>
          <p:cNvSpPr/>
          <p:nvPr/>
        </p:nvSpPr>
        <p:spPr>
          <a:xfrm>
            <a:off x="1112721" y="1690688"/>
            <a:ext cx="2124344" cy="1946430"/>
          </a:xfrm>
          <a:custGeom>
            <a:avLst/>
            <a:gdLst/>
            <a:ahLst/>
            <a:cxnLst/>
            <a:rect l="l" t="t" r="r" b="b"/>
            <a:pathLst>
              <a:path w="4490914" h="4114800">
                <a:moveTo>
                  <a:pt x="0" y="0"/>
                </a:moveTo>
                <a:lnTo>
                  <a:pt x="4490914" y="0"/>
                </a:lnTo>
                <a:lnTo>
                  <a:pt x="44909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7">
            <a:extLst>
              <a:ext uri="{FF2B5EF4-FFF2-40B4-BE49-F238E27FC236}">
                <a16:creationId xmlns:a16="http://schemas.microsoft.com/office/drawing/2014/main" id="{393FF2B4-8E5C-285C-D8A7-7CA91C305B67}"/>
              </a:ext>
            </a:extLst>
          </p:cNvPr>
          <p:cNvGrpSpPr/>
          <p:nvPr/>
        </p:nvGrpSpPr>
        <p:grpSpPr>
          <a:xfrm>
            <a:off x="1694145" y="3003497"/>
            <a:ext cx="964713" cy="964713"/>
            <a:chOff x="0" y="0"/>
            <a:chExt cx="2719235" cy="2719235"/>
          </a:xfrm>
        </p:grpSpPr>
        <p:grpSp>
          <p:nvGrpSpPr>
            <p:cNvPr id="14" name="Group 8">
              <a:extLst>
                <a:ext uri="{FF2B5EF4-FFF2-40B4-BE49-F238E27FC236}">
                  <a16:creationId xmlns:a16="http://schemas.microsoft.com/office/drawing/2014/main" id="{3EF39D9A-233E-988F-1ED4-D27A005DA9CD}"/>
                </a:ext>
              </a:extLst>
            </p:cNvPr>
            <p:cNvGrpSpPr/>
            <p:nvPr/>
          </p:nvGrpSpPr>
          <p:grpSpPr>
            <a:xfrm>
              <a:off x="0" y="0"/>
              <a:ext cx="2719235" cy="2719235"/>
              <a:chOff x="0" y="0"/>
              <a:chExt cx="812800" cy="812800"/>
            </a:xfrm>
          </p:grpSpPr>
          <p:sp>
            <p:nvSpPr>
              <p:cNvPr id="18" name="Freeform 9">
                <a:extLst>
                  <a:ext uri="{FF2B5EF4-FFF2-40B4-BE49-F238E27FC236}">
                    <a16:creationId xmlns:a16="http://schemas.microsoft.com/office/drawing/2014/main" id="{1B1BAE53-06B9-A00A-1C50-C9053EA8EA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004AAD"/>
                </a:solidFill>
                <a:prstDash val="solid"/>
                <a:miter/>
              </a:ln>
            </p:spPr>
            <p:txBody>
              <a:bodyPr/>
              <a:lstStyle/>
              <a:p>
                <a:endParaRPr lang="en-US"/>
              </a:p>
            </p:txBody>
          </p:sp>
          <p:sp>
            <p:nvSpPr>
              <p:cNvPr id="19" name="TextBox 10">
                <a:extLst>
                  <a:ext uri="{FF2B5EF4-FFF2-40B4-BE49-F238E27FC236}">
                    <a16:creationId xmlns:a16="http://schemas.microsoft.com/office/drawing/2014/main" id="{8579A3AB-93CF-5C69-7347-2C2CEE505DA4}"/>
                  </a:ext>
                </a:extLst>
              </p:cNvPr>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5" name="Freeform 11">
              <a:extLst>
                <a:ext uri="{FF2B5EF4-FFF2-40B4-BE49-F238E27FC236}">
                  <a16:creationId xmlns:a16="http://schemas.microsoft.com/office/drawing/2014/main" id="{62CAE9BA-6158-85FF-5D65-17AED7764474}"/>
                </a:ext>
              </a:extLst>
            </p:cNvPr>
            <p:cNvSpPr/>
            <p:nvPr/>
          </p:nvSpPr>
          <p:spPr>
            <a:xfrm>
              <a:off x="957792" y="126873"/>
              <a:ext cx="1359618" cy="1320065"/>
            </a:xfrm>
            <a:custGeom>
              <a:avLst/>
              <a:gdLst/>
              <a:ahLst/>
              <a:cxnLst/>
              <a:rect l="l" t="t" r="r" b="b"/>
              <a:pathLst>
                <a:path w="1359618" h="1320065">
                  <a:moveTo>
                    <a:pt x="0" y="0"/>
                  </a:moveTo>
                  <a:lnTo>
                    <a:pt x="1359618" y="0"/>
                  </a:lnTo>
                  <a:lnTo>
                    <a:pt x="1359618" y="1320066"/>
                  </a:lnTo>
                  <a:lnTo>
                    <a:pt x="0" y="1320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2">
              <a:extLst>
                <a:ext uri="{FF2B5EF4-FFF2-40B4-BE49-F238E27FC236}">
                  <a16:creationId xmlns:a16="http://schemas.microsoft.com/office/drawing/2014/main" id="{81EFCEE9-49A1-F375-47DF-C3ADC99DD6ED}"/>
                </a:ext>
              </a:extLst>
            </p:cNvPr>
            <p:cNvSpPr/>
            <p:nvPr/>
          </p:nvSpPr>
          <p:spPr>
            <a:xfrm>
              <a:off x="921577" y="1267299"/>
              <a:ext cx="1432048" cy="1416426"/>
            </a:xfrm>
            <a:custGeom>
              <a:avLst/>
              <a:gdLst/>
              <a:ahLst/>
              <a:cxnLst/>
              <a:rect l="l" t="t" r="r" b="b"/>
              <a:pathLst>
                <a:path w="1432048" h="1416426">
                  <a:moveTo>
                    <a:pt x="0" y="0"/>
                  </a:moveTo>
                  <a:lnTo>
                    <a:pt x="1432048" y="0"/>
                  </a:lnTo>
                  <a:lnTo>
                    <a:pt x="1432048" y="1416426"/>
                  </a:lnTo>
                  <a:lnTo>
                    <a:pt x="0" y="14164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3">
              <a:extLst>
                <a:ext uri="{FF2B5EF4-FFF2-40B4-BE49-F238E27FC236}">
                  <a16:creationId xmlns:a16="http://schemas.microsoft.com/office/drawing/2014/main" id="{7AC10998-28D8-FD92-690D-CB9F706066DF}"/>
                </a:ext>
              </a:extLst>
            </p:cNvPr>
            <p:cNvSpPr/>
            <p:nvPr/>
          </p:nvSpPr>
          <p:spPr>
            <a:xfrm>
              <a:off x="164493" y="786906"/>
              <a:ext cx="1195125" cy="1188606"/>
            </a:xfrm>
            <a:custGeom>
              <a:avLst/>
              <a:gdLst/>
              <a:ahLst/>
              <a:cxnLst/>
              <a:rect l="l" t="t" r="r" b="b"/>
              <a:pathLst>
                <a:path w="1195125" h="1188606">
                  <a:moveTo>
                    <a:pt x="0" y="0"/>
                  </a:moveTo>
                  <a:lnTo>
                    <a:pt x="1195125" y="0"/>
                  </a:lnTo>
                  <a:lnTo>
                    <a:pt x="1195125" y="1188606"/>
                  </a:lnTo>
                  <a:lnTo>
                    <a:pt x="0" y="11886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20" name="AutoShape 16">
            <a:extLst>
              <a:ext uri="{FF2B5EF4-FFF2-40B4-BE49-F238E27FC236}">
                <a16:creationId xmlns:a16="http://schemas.microsoft.com/office/drawing/2014/main" id="{A0B8578D-B450-D402-905D-74C8025E7542}"/>
              </a:ext>
            </a:extLst>
          </p:cNvPr>
          <p:cNvSpPr/>
          <p:nvPr/>
        </p:nvSpPr>
        <p:spPr>
          <a:xfrm flipV="1">
            <a:off x="3781211" y="2972984"/>
            <a:ext cx="1594637" cy="1"/>
          </a:xfrm>
          <a:prstGeom prst="line">
            <a:avLst/>
          </a:prstGeom>
          <a:ln w="314325" cap="flat">
            <a:solidFill>
              <a:srgbClr val="004AAD"/>
            </a:solidFill>
            <a:prstDash val="solid"/>
            <a:headEnd type="none" w="sm" len="sm"/>
            <a:tailEnd type="arrow" w="med" len="sm"/>
          </a:ln>
        </p:spPr>
        <p:txBody>
          <a:bodyPr/>
          <a:lstStyle/>
          <a:p>
            <a:endParaRPr lang="en-US"/>
          </a:p>
        </p:txBody>
      </p:sp>
      <p:sp>
        <p:nvSpPr>
          <p:cNvPr id="29" name="Freeform 5">
            <a:extLst>
              <a:ext uri="{FF2B5EF4-FFF2-40B4-BE49-F238E27FC236}">
                <a16:creationId xmlns:a16="http://schemas.microsoft.com/office/drawing/2014/main" id="{DB1775D1-2A50-C060-0EB3-7D5850C9177A}"/>
              </a:ext>
            </a:extLst>
          </p:cNvPr>
          <p:cNvSpPr/>
          <p:nvPr/>
        </p:nvSpPr>
        <p:spPr>
          <a:xfrm rot="21258400">
            <a:off x="2740002" y="4506550"/>
            <a:ext cx="2289308" cy="1749733"/>
          </a:xfrm>
          <a:custGeom>
            <a:avLst/>
            <a:gdLst/>
            <a:ahLst/>
            <a:cxnLst/>
            <a:rect l="l" t="t" r="r" b="b"/>
            <a:pathLst>
              <a:path w="4206584" h="3215119">
                <a:moveTo>
                  <a:pt x="0" y="0"/>
                </a:moveTo>
                <a:lnTo>
                  <a:pt x="4206584" y="0"/>
                </a:lnTo>
                <a:lnTo>
                  <a:pt x="4206584" y="3215119"/>
                </a:lnTo>
                <a:lnTo>
                  <a:pt x="0" y="32151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Freeform 6">
            <a:extLst>
              <a:ext uri="{FF2B5EF4-FFF2-40B4-BE49-F238E27FC236}">
                <a16:creationId xmlns:a16="http://schemas.microsoft.com/office/drawing/2014/main" id="{E5976AC7-6F21-260A-450A-C6AE3EB6F90E}"/>
              </a:ext>
            </a:extLst>
          </p:cNvPr>
          <p:cNvSpPr/>
          <p:nvPr/>
        </p:nvSpPr>
        <p:spPr>
          <a:xfrm rot="21258400">
            <a:off x="5049462" y="4983132"/>
            <a:ext cx="1335320" cy="1020593"/>
          </a:xfrm>
          <a:custGeom>
            <a:avLst/>
            <a:gdLst/>
            <a:ahLst/>
            <a:cxnLst/>
            <a:rect l="l" t="t" r="r" b="b"/>
            <a:pathLst>
              <a:path w="2453639" h="1875332">
                <a:moveTo>
                  <a:pt x="0" y="0"/>
                </a:moveTo>
                <a:lnTo>
                  <a:pt x="2453640" y="0"/>
                </a:lnTo>
                <a:lnTo>
                  <a:pt x="2453640" y="1875333"/>
                </a:lnTo>
                <a:lnTo>
                  <a:pt x="0" y="18753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31" name="Group 7">
            <a:extLst>
              <a:ext uri="{FF2B5EF4-FFF2-40B4-BE49-F238E27FC236}">
                <a16:creationId xmlns:a16="http://schemas.microsoft.com/office/drawing/2014/main" id="{0A557538-C118-6592-BF72-2529F3DA9B6B}"/>
              </a:ext>
            </a:extLst>
          </p:cNvPr>
          <p:cNvGrpSpPr/>
          <p:nvPr/>
        </p:nvGrpSpPr>
        <p:grpSpPr>
          <a:xfrm rot="2040792">
            <a:off x="5986790" y="3202182"/>
            <a:ext cx="1119660" cy="2507669"/>
            <a:chOff x="0" y="0"/>
            <a:chExt cx="547831" cy="711200"/>
          </a:xfrm>
        </p:grpSpPr>
        <p:sp>
          <p:nvSpPr>
            <p:cNvPr id="32" name="Freeform 8">
              <a:extLst>
                <a:ext uri="{FF2B5EF4-FFF2-40B4-BE49-F238E27FC236}">
                  <a16:creationId xmlns:a16="http://schemas.microsoft.com/office/drawing/2014/main" id="{D41C7CBD-9929-DEB0-7F42-B97B2A955C4F}"/>
                </a:ext>
              </a:extLst>
            </p:cNvPr>
            <p:cNvSpPr/>
            <p:nvPr/>
          </p:nvSpPr>
          <p:spPr>
            <a:xfrm>
              <a:off x="0" y="0"/>
              <a:ext cx="547831" cy="711200"/>
            </a:xfrm>
            <a:custGeom>
              <a:avLst/>
              <a:gdLst/>
              <a:ahLst/>
              <a:cxnLst/>
              <a:rect l="l" t="t" r="r" b="b"/>
              <a:pathLst>
                <a:path w="547831" h="711200">
                  <a:moveTo>
                    <a:pt x="273915" y="711200"/>
                  </a:moveTo>
                  <a:lnTo>
                    <a:pt x="547831" y="0"/>
                  </a:lnTo>
                  <a:lnTo>
                    <a:pt x="0" y="0"/>
                  </a:lnTo>
                  <a:lnTo>
                    <a:pt x="273915" y="711200"/>
                  </a:lnTo>
                  <a:close/>
                </a:path>
              </a:pathLst>
            </a:custGeom>
            <a:solidFill>
              <a:srgbClr val="8CEDD1">
                <a:alpha val="49804"/>
              </a:srgbClr>
            </a:solidFill>
          </p:spPr>
          <p:txBody>
            <a:bodyPr/>
            <a:lstStyle/>
            <a:p>
              <a:endParaRPr lang="en-US"/>
            </a:p>
          </p:txBody>
        </p:sp>
        <p:sp>
          <p:nvSpPr>
            <p:cNvPr id="33" name="TextBox 9">
              <a:extLst>
                <a:ext uri="{FF2B5EF4-FFF2-40B4-BE49-F238E27FC236}">
                  <a16:creationId xmlns:a16="http://schemas.microsoft.com/office/drawing/2014/main" id="{5FC0EEA9-E5DC-C1EF-66E0-6B2B16E71A05}"/>
                </a:ext>
              </a:extLst>
            </p:cNvPr>
            <p:cNvSpPr txBox="1"/>
            <p:nvPr/>
          </p:nvSpPr>
          <p:spPr>
            <a:xfrm>
              <a:off x="85599" y="-25400"/>
              <a:ext cx="376634" cy="406400"/>
            </a:xfrm>
            <a:prstGeom prst="rect">
              <a:avLst/>
            </a:prstGeom>
          </p:spPr>
          <p:txBody>
            <a:bodyPr lIns="50800" tIns="50800" rIns="50800" bIns="50800" rtlCol="0" anchor="ctr"/>
            <a:lstStyle/>
            <a:p>
              <a:pPr algn="ctr">
                <a:lnSpc>
                  <a:spcPts val="2659"/>
                </a:lnSpc>
              </a:pPr>
              <a:endParaRPr/>
            </a:p>
          </p:txBody>
        </p:sp>
      </p:grpSp>
      <p:sp>
        <p:nvSpPr>
          <p:cNvPr id="11" name="Freeform 5">
            <a:extLst>
              <a:ext uri="{FF2B5EF4-FFF2-40B4-BE49-F238E27FC236}">
                <a16:creationId xmlns:a16="http://schemas.microsoft.com/office/drawing/2014/main" id="{7934337D-F98C-BBF9-2A12-7EF111CF800E}"/>
              </a:ext>
            </a:extLst>
          </p:cNvPr>
          <p:cNvSpPr/>
          <p:nvPr/>
        </p:nvSpPr>
        <p:spPr>
          <a:xfrm>
            <a:off x="5853300" y="2037098"/>
            <a:ext cx="2093428" cy="1600020"/>
          </a:xfrm>
          <a:custGeom>
            <a:avLst/>
            <a:gdLst/>
            <a:ahLst/>
            <a:cxnLst/>
            <a:rect l="l" t="t" r="r" b="b"/>
            <a:pathLst>
              <a:path w="4425556" h="3382481">
                <a:moveTo>
                  <a:pt x="0" y="0"/>
                </a:moveTo>
                <a:lnTo>
                  <a:pt x="4425556" y="0"/>
                </a:lnTo>
                <a:lnTo>
                  <a:pt x="4425556" y="3382482"/>
                </a:lnTo>
                <a:lnTo>
                  <a:pt x="0" y="33824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21" name="Group 17">
            <a:extLst>
              <a:ext uri="{FF2B5EF4-FFF2-40B4-BE49-F238E27FC236}">
                <a16:creationId xmlns:a16="http://schemas.microsoft.com/office/drawing/2014/main" id="{9B8168FA-ACBC-4339-92C6-B8F923690249}"/>
              </a:ext>
            </a:extLst>
          </p:cNvPr>
          <p:cNvGrpSpPr/>
          <p:nvPr/>
        </p:nvGrpSpPr>
        <p:grpSpPr>
          <a:xfrm>
            <a:off x="6689325" y="2979306"/>
            <a:ext cx="964713" cy="964713"/>
            <a:chOff x="0" y="0"/>
            <a:chExt cx="2719235" cy="2719235"/>
          </a:xfrm>
        </p:grpSpPr>
        <p:grpSp>
          <p:nvGrpSpPr>
            <p:cNvPr id="22" name="Group 18">
              <a:extLst>
                <a:ext uri="{FF2B5EF4-FFF2-40B4-BE49-F238E27FC236}">
                  <a16:creationId xmlns:a16="http://schemas.microsoft.com/office/drawing/2014/main" id="{1E91653E-E18E-2681-5FD7-78A83D7BEA6A}"/>
                </a:ext>
              </a:extLst>
            </p:cNvPr>
            <p:cNvGrpSpPr/>
            <p:nvPr/>
          </p:nvGrpSpPr>
          <p:grpSpPr>
            <a:xfrm>
              <a:off x="0" y="0"/>
              <a:ext cx="2719235" cy="2719235"/>
              <a:chOff x="0" y="0"/>
              <a:chExt cx="812800" cy="812800"/>
            </a:xfrm>
          </p:grpSpPr>
          <p:sp>
            <p:nvSpPr>
              <p:cNvPr id="26" name="Freeform 19">
                <a:extLst>
                  <a:ext uri="{FF2B5EF4-FFF2-40B4-BE49-F238E27FC236}">
                    <a16:creationId xmlns:a16="http://schemas.microsoft.com/office/drawing/2014/main" id="{1BF7C6AE-17DF-32B8-10C5-49B8A83617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004AAD"/>
                </a:solidFill>
                <a:prstDash val="solid"/>
                <a:miter/>
              </a:ln>
            </p:spPr>
            <p:txBody>
              <a:bodyPr/>
              <a:lstStyle/>
              <a:p>
                <a:endParaRPr lang="en-US"/>
              </a:p>
            </p:txBody>
          </p:sp>
          <p:sp>
            <p:nvSpPr>
              <p:cNvPr id="27" name="TextBox 20">
                <a:extLst>
                  <a:ext uri="{FF2B5EF4-FFF2-40B4-BE49-F238E27FC236}">
                    <a16:creationId xmlns:a16="http://schemas.microsoft.com/office/drawing/2014/main" id="{49A7C585-73A1-BA11-E1C6-4BDBAC908FBA}"/>
                  </a:ext>
                </a:extLst>
              </p:cNvPr>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23" name="Freeform 21">
              <a:extLst>
                <a:ext uri="{FF2B5EF4-FFF2-40B4-BE49-F238E27FC236}">
                  <a16:creationId xmlns:a16="http://schemas.microsoft.com/office/drawing/2014/main" id="{92358AC3-23F6-7C19-040E-9D2651B62FB7}"/>
                </a:ext>
              </a:extLst>
            </p:cNvPr>
            <p:cNvSpPr/>
            <p:nvPr/>
          </p:nvSpPr>
          <p:spPr>
            <a:xfrm>
              <a:off x="957792" y="126873"/>
              <a:ext cx="1359618" cy="1320065"/>
            </a:xfrm>
            <a:custGeom>
              <a:avLst/>
              <a:gdLst/>
              <a:ahLst/>
              <a:cxnLst/>
              <a:rect l="l" t="t" r="r" b="b"/>
              <a:pathLst>
                <a:path w="1359618" h="1320065">
                  <a:moveTo>
                    <a:pt x="0" y="0"/>
                  </a:moveTo>
                  <a:lnTo>
                    <a:pt x="1359618" y="0"/>
                  </a:lnTo>
                  <a:lnTo>
                    <a:pt x="1359618" y="1320066"/>
                  </a:lnTo>
                  <a:lnTo>
                    <a:pt x="0" y="1320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Freeform 22">
              <a:extLst>
                <a:ext uri="{FF2B5EF4-FFF2-40B4-BE49-F238E27FC236}">
                  <a16:creationId xmlns:a16="http://schemas.microsoft.com/office/drawing/2014/main" id="{6E88D33D-9B11-C7CB-84E0-9255FC292808}"/>
                </a:ext>
              </a:extLst>
            </p:cNvPr>
            <p:cNvSpPr/>
            <p:nvPr/>
          </p:nvSpPr>
          <p:spPr>
            <a:xfrm>
              <a:off x="921577" y="1267299"/>
              <a:ext cx="1432048" cy="1416426"/>
            </a:xfrm>
            <a:custGeom>
              <a:avLst/>
              <a:gdLst/>
              <a:ahLst/>
              <a:cxnLst/>
              <a:rect l="l" t="t" r="r" b="b"/>
              <a:pathLst>
                <a:path w="1432048" h="1416426">
                  <a:moveTo>
                    <a:pt x="0" y="0"/>
                  </a:moveTo>
                  <a:lnTo>
                    <a:pt x="1432048" y="0"/>
                  </a:lnTo>
                  <a:lnTo>
                    <a:pt x="1432048" y="1416426"/>
                  </a:lnTo>
                  <a:lnTo>
                    <a:pt x="0" y="14164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3">
              <a:extLst>
                <a:ext uri="{FF2B5EF4-FFF2-40B4-BE49-F238E27FC236}">
                  <a16:creationId xmlns:a16="http://schemas.microsoft.com/office/drawing/2014/main" id="{9845F425-2EA9-0CA7-67A3-5CCA311B1B4A}"/>
                </a:ext>
              </a:extLst>
            </p:cNvPr>
            <p:cNvSpPr/>
            <p:nvPr/>
          </p:nvSpPr>
          <p:spPr>
            <a:xfrm>
              <a:off x="164493" y="786906"/>
              <a:ext cx="1195125" cy="1188606"/>
            </a:xfrm>
            <a:custGeom>
              <a:avLst/>
              <a:gdLst/>
              <a:ahLst/>
              <a:cxnLst/>
              <a:rect l="l" t="t" r="r" b="b"/>
              <a:pathLst>
                <a:path w="1195125" h="1188606">
                  <a:moveTo>
                    <a:pt x="0" y="0"/>
                  </a:moveTo>
                  <a:lnTo>
                    <a:pt x="1195125" y="0"/>
                  </a:lnTo>
                  <a:lnTo>
                    <a:pt x="1195125" y="1188606"/>
                  </a:lnTo>
                  <a:lnTo>
                    <a:pt x="0" y="11886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47" name="Lightning Bolt 46">
            <a:extLst>
              <a:ext uri="{FF2B5EF4-FFF2-40B4-BE49-F238E27FC236}">
                <a16:creationId xmlns:a16="http://schemas.microsoft.com/office/drawing/2014/main" id="{60843339-3659-878E-3BF3-DB0AFF5BC158}"/>
              </a:ext>
            </a:extLst>
          </p:cNvPr>
          <p:cNvSpPr/>
          <p:nvPr/>
        </p:nvSpPr>
        <p:spPr>
          <a:xfrm flipH="1">
            <a:off x="4834870" y="4546845"/>
            <a:ext cx="551167" cy="1611427"/>
          </a:xfrm>
          <a:prstGeom prst="lightningBol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77088FB-9B96-32B9-065F-985314E9E231}"/>
              </a:ext>
            </a:extLst>
          </p:cNvPr>
          <p:cNvSpPr txBox="1"/>
          <p:nvPr/>
        </p:nvSpPr>
        <p:spPr>
          <a:xfrm>
            <a:off x="8241604" y="3073009"/>
            <a:ext cx="3623492"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Short-chain fatty acids</a:t>
            </a:r>
          </a:p>
          <a:p>
            <a:pPr marL="285750" indent="-285750">
              <a:buFont typeface="Arial" panose="020B0604020202020204" pitchFamily="34" charset="0"/>
              <a:buChar char="•"/>
            </a:pPr>
            <a:r>
              <a:rPr lang="en-US" sz="2400" dirty="0"/>
              <a:t>Amino acid metabolism</a:t>
            </a:r>
          </a:p>
        </p:txBody>
      </p:sp>
    </p:spTree>
    <p:extLst>
      <p:ext uri="{BB962C8B-B14F-4D97-AF65-F5344CB8AC3E}">
        <p14:creationId xmlns:p14="http://schemas.microsoft.com/office/powerpoint/2010/main" val="289377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47" grpId="0" animBg="1"/>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6F747-B628-217C-071B-FBB7A2B5C2D8}"/>
              </a:ext>
            </a:extLst>
          </p:cNvPr>
          <p:cNvSpPr>
            <a:spLocks noGrp="1"/>
          </p:cNvSpPr>
          <p:nvPr>
            <p:ph type="title"/>
          </p:nvPr>
        </p:nvSpPr>
        <p:spPr/>
        <p:txBody>
          <a:bodyPr/>
          <a:lstStyle/>
          <a:p>
            <a:pPr>
              <a:lnSpc>
                <a:spcPct val="100000"/>
              </a:lnSpc>
            </a:pPr>
            <a:r>
              <a:rPr lang="en-US" dirty="0"/>
              <a:t>Methods</a:t>
            </a:r>
          </a:p>
        </p:txBody>
      </p:sp>
      <p:sp>
        <p:nvSpPr>
          <p:cNvPr id="6" name="Freeform 5">
            <a:extLst>
              <a:ext uri="{FF2B5EF4-FFF2-40B4-BE49-F238E27FC236}">
                <a16:creationId xmlns:a16="http://schemas.microsoft.com/office/drawing/2014/main" id="{6C8CC006-31D0-4FAB-CAB4-07BFDEFE48EE}"/>
              </a:ext>
            </a:extLst>
          </p:cNvPr>
          <p:cNvSpPr/>
          <p:nvPr/>
        </p:nvSpPr>
        <p:spPr>
          <a:xfrm>
            <a:off x="1188971" y="1690688"/>
            <a:ext cx="2518285" cy="3054096"/>
          </a:xfrm>
          <a:custGeom>
            <a:avLst/>
            <a:gdLst/>
            <a:ahLst/>
            <a:cxnLst/>
            <a:rect l="l" t="t" r="r" b="b"/>
            <a:pathLst>
              <a:path w="3958021" h="4797601">
                <a:moveTo>
                  <a:pt x="0" y="0"/>
                </a:moveTo>
                <a:lnTo>
                  <a:pt x="3958021" y="0"/>
                </a:lnTo>
                <a:lnTo>
                  <a:pt x="3958021" y="4797601"/>
                </a:lnTo>
                <a:lnTo>
                  <a:pt x="0" y="47976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6">
            <a:extLst>
              <a:ext uri="{FF2B5EF4-FFF2-40B4-BE49-F238E27FC236}">
                <a16:creationId xmlns:a16="http://schemas.microsoft.com/office/drawing/2014/main" id="{B050A053-41C9-B547-899B-D9FDA176E803}"/>
              </a:ext>
            </a:extLst>
          </p:cNvPr>
          <p:cNvSpPr/>
          <p:nvPr/>
        </p:nvSpPr>
        <p:spPr>
          <a:xfrm>
            <a:off x="8102774" y="1780911"/>
            <a:ext cx="2518285" cy="3054096"/>
          </a:xfrm>
          <a:custGeom>
            <a:avLst/>
            <a:gdLst/>
            <a:ahLst/>
            <a:cxnLst/>
            <a:rect l="l" t="t" r="r" b="b"/>
            <a:pathLst>
              <a:path w="3958021" h="4797601">
                <a:moveTo>
                  <a:pt x="0" y="0"/>
                </a:moveTo>
                <a:lnTo>
                  <a:pt x="3958021" y="0"/>
                </a:lnTo>
                <a:lnTo>
                  <a:pt x="3958021" y="4797601"/>
                </a:lnTo>
                <a:lnTo>
                  <a:pt x="0" y="47976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1951B866-4202-C4A1-2AA8-8547F2584D05}"/>
              </a:ext>
            </a:extLst>
          </p:cNvPr>
          <p:cNvSpPr txBox="1"/>
          <p:nvPr/>
        </p:nvSpPr>
        <p:spPr>
          <a:xfrm>
            <a:off x="8419807" y="4928360"/>
            <a:ext cx="2113988" cy="984885"/>
          </a:xfrm>
          <a:prstGeom prst="rect">
            <a:avLst/>
          </a:prstGeom>
        </p:spPr>
        <p:txBody>
          <a:bodyPr wrap="square" lIns="0" tIns="0" rIns="0" bIns="0" rtlCol="0" anchor="t">
            <a:spAutoFit/>
          </a:bodyPr>
          <a:lstStyle/>
          <a:p>
            <a:pPr algn="ctr"/>
            <a:r>
              <a:rPr lang="en-US" sz="3200" dirty="0">
                <a:solidFill>
                  <a:srgbClr val="000000"/>
                </a:solidFill>
                <a:latin typeface="Canva Sans"/>
              </a:rPr>
              <a:t>N=68 Comparison</a:t>
            </a:r>
          </a:p>
        </p:txBody>
      </p:sp>
      <p:sp>
        <p:nvSpPr>
          <p:cNvPr id="9" name="TextBox 8">
            <a:extLst>
              <a:ext uri="{FF2B5EF4-FFF2-40B4-BE49-F238E27FC236}">
                <a16:creationId xmlns:a16="http://schemas.microsoft.com/office/drawing/2014/main" id="{AEDEC646-5435-FB00-B149-FCC193E00832}"/>
              </a:ext>
            </a:extLst>
          </p:cNvPr>
          <p:cNvSpPr txBox="1"/>
          <p:nvPr/>
        </p:nvSpPr>
        <p:spPr>
          <a:xfrm>
            <a:off x="1570941" y="4859114"/>
            <a:ext cx="1754347" cy="1477328"/>
          </a:xfrm>
          <a:prstGeom prst="rect">
            <a:avLst/>
          </a:prstGeom>
        </p:spPr>
        <p:txBody>
          <a:bodyPr wrap="square" lIns="0" tIns="0" rIns="0" bIns="0" rtlCol="0" anchor="t">
            <a:spAutoFit/>
          </a:bodyPr>
          <a:lstStyle/>
          <a:p>
            <a:pPr algn="ctr"/>
            <a:r>
              <a:rPr lang="en-US" sz="3200" dirty="0">
                <a:solidFill>
                  <a:srgbClr val="000000"/>
                </a:solidFill>
                <a:latin typeface="Canva Sans"/>
              </a:rPr>
              <a:t>N=57</a:t>
            </a:r>
          </a:p>
          <a:p>
            <a:pPr algn="ctr"/>
            <a:r>
              <a:rPr lang="en-US" sz="3200" dirty="0">
                <a:solidFill>
                  <a:srgbClr val="000000"/>
                </a:solidFill>
                <a:latin typeface="Canva Sans"/>
              </a:rPr>
              <a:t>Caregiving Adversity</a:t>
            </a:r>
          </a:p>
        </p:txBody>
      </p:sp>
      <p:sp>
        <p:nvSpPr>
          <p:cNvPr id="10" name="TextBox 9">
            <a:extLst>
              <a:ext uri="{FF2B5EF4-FFF2-40B4-BE49-F238E27FC236}">
                <a16:creationId xmlns:a16="http://schemas.microsoft.com/office/drawing/2014/main" id="{BD308942-8D43-130F-928F-6A11A2E0DAFB}"/>
              </a:ext>
            </a:extLst>
          </p:cNvPr>
          <p:cNvSpPr txBox="1"/>
          <p:nvPr/>
        </p:nvSpPr>
        <p:spPr>
          <a:xfrm>
            <a:off x="5323327" y="1833048"/>
            <a:ext cx="1613398" cy="492443"/>
          </a:xfrm>
          <a:prstGeom prst="rect">
            <a:avLst/>
          </a:prstGeom>
        </p:spPr>
        <p:txBody>
          <a:bodyPr wrap="square" lIns="0" tIns="0" rIns="0" bIns="0" rtlCol="0" anchor="t">
            <a:spAutoFit/>
          </a:bodyPr>
          <a:lstStyle/>
          <a:p>
            <a:pPr algn="ctr"/>
            <a:r>
              <a:rPr lang="en-US" sz="3200" dirty="0">
                <a:solidFill>
                  <a:srgbClr val="000000"/>
                </a:solidFill>
                <a:latin typeface="Canva Sans"/>
              </a:rPr>
              <a:t>Age 6-16</a:t>
            </a:r>
          </a:p>
        </p:txBody>
      </p:sp>
      <p:sp>
        <p:nvSpPr>
          <p:cNvPr id="12" name="Freeform 2">
            <a:extLst>
              <a:ext uri="{FF2B5EF4-FFF2-40B4-BE49-F238E27FC236}">
                <a16:creationId xmlns:a16="http://schemas.microsoft.com/office/drawing/2014/main" id="{9FFED6CA-41E7-BAEF-1D80-35FE7EE0667B}"/>
              </a:ext>
            </a:extLst>
          </p:cNvPr>
          <p:cNvSpPr/>
          <p:nvPr/>
        </p:nvSpPr>
        <p:spPr>
          <a:xfrm>
            <a:off x="5568189" y="4127617"/>
            <a:ext cx="1123676" cy="1611005"/>
          </a:xfrm>
          <a:custGeom>
            <a:avLst/>
            <a:gdLst/>
            <a:ahLst/>
            <a:cxnLst/>
            <a:rect l="l" t="t" r="r" b="b"/>
            <a:pathLst>
              <a:path w="2870073" h="4114800">
                <a:moveTo>
                  <a:pt x="0" y="0"/>
                </a:moveTo>
                <a:lnTo>
                  <a:pt x="2870073" y="0"/>
                </a:lnTo>
                <a:lnTo>
                  <a:pt x="287007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7">
            <a:extLst>
              <a:ext uri="{FF2B5EF4-FFF2-40B4-BE49-F238E27FC236}">
                <a16:creationId xmlns:a16="http://schemas.microsoft.com/office/drawing/2014/main" id="{98093AF0-2BE0-1A48-E5FE-CC13ADD9C517}"/>
              </a:ext>
            </a:extLst>
          </p:cNvPr>
          <p:cNvSpPr/>
          <p:nvPr/>
        </p:nvSpPr>
        <p:spPr>
          <a:xfrm>
            <a:off x="5568188" y="2655190"/>
            <a:ext cx="1123677" cy="1123677"/>
          </a:xfrm>
          <a:custGeom>
            <a:avLst/>
            <a:gdLst/>
            <a:ahLst/>
            <a:cxnLst/>
            <a:rect l="l" t="t" r="r" b="b"/>
            <a:pathLst>
              <a:path w="3423137" h="3423137">
                <a:moveTo>
                  <a:pt x="0" y="0"/>
                </a:moveTo>
                <a:lnTo>
                  <a:pt x="3423136" y="0"/>
                </a:lnTo>
                <a:lnTo>
                  <a:pt x="3423136" y="3423136"/>
                </a:lnTo>
                <a:lnTo>
                  <a:pt x="0" y="34231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325879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102F-608F-A035-54B6-B43E4EF257FD}"/>
              </a:ext>
            </a:extLst>
          </p:cNvPr>
          <p:cNvSpPr>
            <a:spLocks noGrp="1"/>
          </p:cNvSpPr>
          <p:nvPr>
            <p:ph type="title"/>
          </p:nvPr>
        </p:nvSpPr>
        <p:spPr>
          <a:xfrm>
            <a:off x="838200" y="365125"/>
            <a:ext cx="10946046" cy="1325563"/>
          </a:xfrm>
        </p:spPr>
        <p:txBody>
          <a:bodyPr>
            <a:normAutofit/>
          </a:bodyPr>
          <a:lstStyle/>
          <a:p>
            <a:r>
              <a:rPr lang="en-US" sz="4000" dirty="0"/>
              <a:t>Caregiving Adversity Group Had More Symptoms</a:t>
            </a:r>
          </a:p>
        </p:txBody>
      </p:sp>
      <p:pic>
        <p:nvPicPr>
          <p:cNvPr id="13" name="Content Placeholder 12" descr="A graph of different types of symptom&#10;&#10;Description automatically generated">
            <a:extLst>
              <a:ext uri="{FF2B5EF4-FFF2-40B4-BE49-F238E27FC236}">
                <a16:creationId xmlns:a16="http://schemas.microsoft.com/office/drawing/2014/main" id="{94AA0DE2-F0D5-B012-E5E0-3104F5518C62}"/>
              </a:ext>
            </a:extLst>
          </p:cNvPr>
          <p:cNvPicPr>
            <a:picLocks noGrp="1" noChangeAspect="1"/>
          </p:cNvPicPr>
          <p:nvPr>
            <p:ph idx="1"/>
          </p:nvPr>
        </p:nvPicPr>
        <p:blipFill>
          <a:blip r:embed="rId3"/>
          <a:stretch>
            <a:fillRect/>
          </a:stretch>
        </p:blipFill>
        <p:spPr>
          <a:xfrm>
            <a:off x="143436" y="1836551"/>
            <a:ext cx="11640810" cy="4656324"/>
          </a:xfrm>
        </p:spPr>
      </p:pic>
      <p:sp>
        <p:nvSpPr>
          <p:cNvPr id="14" name="TextBox 13">
            <a:extLst>
              <a:ext uri="{FF2B5EF4-FFF2-40B4-BE49-F238E27FC236}">
                <a16:creationId xmlns:a16="http://schemas.microsoft.com/office/drawing/2014/main" id="{30EB29C8-EC6F-BDD2-0C26-88A75BD6C375}"/>
              </a:ext>
            </a:extLst>
          </p:cNvPr>
          <p:cNvSpPr txBox="1"/>
          <p:nvPr/>
        </p:nvSpPr>
        <p:spPr>
          <a:xfrm>
            <a:off x="1147484" y="1690688"/>
            <a:ext cx="2635622" cy="369332"/>
          </a:xfrm>
          <a:prstGeom prst="rect">
            <a:avLst/>
          </a:prstGeom>
          <a:noFill/>
        </p:spPr>
        <p:txBody>
          <a:bodyPr wrap="square" rtlCol="0">
            <a:spAutoFit/>
          </a:bodyPr>
          <a:lstStyle/>
          <a:p>
            <a:r>
              <a:rPr lang="en-US" dirty="0"/>
              <a:t>N=123, Cohen’s d = 0.87</a:t>
            </a:r>
          </a:p>
        </p:txBody>
      </p:sp>
      <p:sp>
        <p:nvSpPr>
          <p:cNvPr id="15" name="TextBox 14">
            <a:extLst>
              <a:ext uri="{FF2B5EF4-FFF2-40B4-BE49-F238E27FC236}">
                <a16:creationId xmlns:a16="http://schemas.microsoft.com/office/drawing/2014/main" id="{570DCB2A-A5C8-B662-DC6A-5DAB2A766597}"/>
              </a:ext>
            </a:extLst>
          </p:cNvPr>
          <p:cNvSpPr txBox="1"/>
          <p:nvPr/>
        </p:nvSpPr>
        <p:spPr>
          <a:xfrm>
            <a:off x="4778189" y="1680510"/>
            <a:ext cx="2635622" cy="369332"/>
          </a:xfrm>
          <a:prstGeom prst="rect">
            <a:avLst/>
          </a:prstGeom>
          <a:noFill/>
        </p:spPr>
        <p:txBody>
          <a:bodyPr wrap="square" rtlCol="0">
            <a:spAutoFit/>
          </a:bodyPr>
          <a:lstStyle/>
          <a:p>
            <a:r>
              <a:rPr lang="en-US" dirty="0"/>
              <a:t>N=124, Cohen’s d = 0.88</a:t>
            </a:r>
          </a:p>
        </p:txBody>
      </p:sp>
      <p:sp>
        <p:nvSpPr>
          <p:cNvPr id="16" name="TextBox 15">
            <a:extLst>
              <a:ext uri="{FF2B5EF4-FFF2-40B4-BE49-F238E27FC236}">
                <a16:creationId xmlns:a16="http://schemas.microsoft.com/office/drawing/2014/main" id="{53289649-F3E6-859E-C889-6AFFDBA021D2}"/>
              </a:ext>
            </a:extLst>
          </p:cNvPr>
          <p:cNvSpPr txBox="1"/>
          <p:nvPr/>
        </p:nvSpPr>
        <p:spPr>
          <a:xfrm>
            <a:off x="8588189" y="1651885"/>
            <a:ext cx="2635622" cy="369332"/>
          </a:xfrm>
          <a:prstGeom prst="rect">
            <a:avLst/>
          </a:prstGeom>
          <a:noFill/>
        </p:spPr>
        <p:txBody>
          <a:bodyPr wrap="square" rtlCol="0">
            <a:spAutoFit/>
          </a:bodyPr>
          <a:lstStyle/>
          <a:p>
            <a:r>
              <a:rPr lang="en-US" dirty="0"/>
              <a:t>N=124, Cohen’s d = 0.63</a:t>
            </a:r>
          </a:p>
        </p:txBody>
      </p:sp>
    </p:spTree>
    <p:extLst>
      <p:ext uri="{BB962C8B-B14F-4D97-AF65-F5344CB8AC3E}">
        <p14:creationId xmlns:p14="http://schemas.microsoft.com/office/powerpoint/2010/main" val="86514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7BD0-D9CF-F2FE-6CE3-1007E5FA43BD}"/>
              </a:ext>
            </a:extLst>
          </p:cNvPr>
          <p:cNvSpPr>
            <a:spLocks noGrp="1"/>
          </p:cNvSpPr>
          <p:nvPr>
            <p:ph type="title"/>
          </p:nvPr>
        </p:nvSpPr>
        <p:spPr/>
        <p:txBody>
          <a:bodyPr>
            <a:normAutofit fontScale="90000"/>
          </a:bodyPr>
          <a:lstStyle/>
          <a:p>
            <a:r>
              <a:rPr lang="en-US" dirty="0"/>
              <a:t>Caregiving Adversity Group Had Lower Potential for Amino Acid Synthesis </a:t>
            </a:r>
            <a:r>
              <a:rPr lang="en-US" dirty="0" err="1"/>
              <a:t>Superpathways</a:t>
            </a:r>
            <a:endParaRPr lang="en-US" dirty="0"/>
          </a:p>
        </p:txBody>
      </p:sp>
      <p:pic>
        <p:nvPicPr>
          <p:cNvPr id="15" name="Content Placeholder 14" descr="A graph of different types of biosynthesis&#10;&#10;Description automatically generated">
            <a:extLst>
              <a:ext uri="{FF2B5EF4-FFF2-40B4-BE49-F238E27FC236}">
                <a16:creationId xmlns:a16="http://schemas.microsoft.com/office/drawing/2014/main" id="{D3F8F122-875E-461A-1A12-DDB47B854E81}"/>
              </a:ext>
            </a:extLst>
          </p:cNvPr>
          <p:cNvPicPr>
            <a:picLocks noGrp="1" noChangeAspect="1"/>
          </p:cNvPicPr>
          <p:nvPr>
            <p:ph idx="1"/>
          </p:nvPr>
        </p:nvPicPr>
        <p:blipFill>
          <a:blip r:embed="rId3"/>
          <a:stretch>
            <a:fillRect/>
          </a:stretch>
        </p:blipFill>
        <p:spPr>
          <a:xfrm>
            <a:off x="1731256" y="1929314"/>
            <a:ext cx="8487512" cy="4859649"/>
          </a:xfrm>
        </p:spPr>
      </p:pic>
      <p:sp>
        <p:nvSpPr>
          <p:cNvPr id="6" name="TextBox 5">
            <a:extLst>
              <a:ext uri="{FF2B5EF4-FFF2-40B4-BE49-F238E27FC236}">
                <a16:creationId xmlns:a16="http://schemas.microsoft.com/office/drawing/2014/main" id="{825E2698-A009-DFE1-73BC-FED20A1BEB87}"/>
              </a:ext>
            </a:extLst>
          </p:cNvPr>
          <p:cNvSpPr txBox="1"/>
          <p:nvPr/>
        </p:nvSpPr>
        <p:spPr>
          <a:xfrm>
            <a:off x="2865292" y="1690688"/>
            <a:ext cx="2635622" cy="369332"/>
          </a:xfrm>
          <a:prstGeom prst="rect">
            <a:avLst/>
          </a:prstGeom>
          <a:noFill/>
        </p:spPr>
        <p:txBody>
          <a:bodyPr wrap="square" rtlCol="0">
            <a:spAutoFit/>
          </a:bodyPr>
          <a:lstStyle/>
          <a:p>
            <a:r>
              <a:rPr lang="en-US" dirty="0"/>
              <a:t>N=125, Cohen’s d = 0.34</a:t>
            </a:r>
          </a:p>
        </p:txBody>
      </p:sp>
      <p:sp>
        <p:nvSpPr>
          <p:cNvPr id="7" name="TextBox 6">
            <a:extLst>
              <a:ext uri="{FF2B5EF4-FFF2-40B4-BE49-F238E27FC236}">
                <a16:creationId xmlns:a16="http://schemas.microsoft.com/office/drawing/2014/main" id="{84F0AB19-993C-116C-5820-B0931DA14562}"/>
              </a:ext>
            </a:extLst>
          </p:cNvPr>
          <p:cNvSpPr txBox="1"/>
          <p:nvPr/>
        </p:nvSpPr>
        <p:spPr>
          <a:xfrm>
            <a:off x="7109546" y="1676513"/>
            <a:ext cx="2635622" cy="369332"/>
          </a:xfrm>
          <a:prstGeom prst="rect">
            <a:avLst/>
          </a:prstGeom>
          <a:noFill/>
        </p:spPr>
        <p:txBody>
          <a:bodyPr wrap="square" rtlCol="0">
            <a:spAutoFit/>
          </a:bodyPr>
          <a:lstStyle/>
          <a:p>
            <a:r>
              <a:rPr lang="en-US" dirty="0"/>
              <a:t>N=125, Cohen’s d = 0.40</a:t>
            </a:r>
          </a:p>
        </p:txBody>
      </p:sp>
      <p:sp>
        <p:nvSpPr>
          <p:cNvPr id="16" name="TextBox 15">
            <a:extLst>
              <a:ext uri="{FF2B5EF4-FFF2-40B4-BE49-F238E27FC236}">
                <a16:creationId xmlns:a16="http://schemas.microsoft.com/office/drawing/2014/main" id="{B4F1B38F-26EC-827C-7A21-1E681BC95CAA}"/>
              </a:ext>
            </a:extLst>
          </p:cNvPr>
          <p:cNvSpPr txBox="1"/>
          <p:nvPr/>
        </p:nvSpPr>
        <p:spPr>
          <a:xfrm rot="16200000">
            <a:off x="1810039" y="1625335"/>
            <a:ext cx="3971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II</a:t>
            </a:r>
          </a:p>
        </p:txBody>
      </p:sp>
    </p:spTree>
    <p:extLst>
      <p:ext uri="{BB962C8B-B14F-4D97-AF65-F5344CB8AC3E}">
        <p14:creationId xmlns:p14="http://schemas.microsoft.com/office/powerpoint/2010/main" val="819709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AA77BD-AB88-E1E1-B2EA-966C0EF84FFE}"/>
              </a:ext>
            </a:extLst>
          </p:cNvPr>
          <p:cNvPicPr>
            <a:picLocks noChangeAspect="1"/>
          </p:cNvPicPr>
          <p:nvPr/>
        </p:nvPicPr>
        <p:blipFill>
          <a:blip r:embed="rId3"/>
          <a:stretch>
            <a:fillRect/>
          </a:stretch>
        </p:blipFill>
        <p:spPr>
          <a:xfrm>
            <a:off x="2853001" y="144210"/>
            <a:ext cx="4115887" cy="6569580"/>
          </a:xfrm>
          <a:prstGeom prst="rect">
            <a:avLst/>
          </a:prstGeom>
        </p:spPr>
      </p:pic>
      <p:sp>
        <p:nvSpPr>
          <p:cNvPr id="7" name="Up Arrow 6">
            <a:extLst>
              <a:ext uri="{FF2B5EF4-FFF2-40B4-BE49-F238E27FC236}">
                <a16:creationId xmlns:a16="http://schemas.microsoft.com/office/drawing/2014/main" id="{B7E9292F-C7AF-FC68-BE61-11A098C56D7A}"/>
              </a:ext>
            </a:extLst>
          </p:cNvPr>
          <p:cNvSpPr/>
          <p:nvPr/>
        </p:nvSpPr>
        <p:spPr>
          <a:xfrm>
            <a:off x="2748619" y="4587620"/>
            <a:ext cx="791080" cy="1280741"/>
          </a:xfrm>
          <a:prstGeom prst="upArrow">
            <a:avLst/>
          </a:prstGeom>
          <a:solidFill>
            <a:srgbClr val="1B9E7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974102-AEFF-7471-BAAE-6F2FC2102253}"/>
              </a:ext>
            </a:extLst>
          </p:cNvPr>
          <p:cNvPicPr>
            <a:picLocks noChangeAspect="1"/>
          </p:cNvPicPr>
          <p:nvPr/>
        </p:nvPicPr>
        <p:blipFill rotWithShape="1">
          <a:blip r:embed="rId4"/>
          <a:srcRect l="24377" t="21452" r="50052"/>
          <a:stretch/>
        </p:blipFill>
        <p:spPr>
          <a:xfrm>
            <a:off x="6666057" y="2151654"/>
            <a:ext cx="1829242" cy="2005263"/>
          </a:xfrm>
          <a:prstGeom prst="rect">
            <a:avLst/>
          </a:prstGeom>
        </p:spPr>
      </p:pic>
      <p:sp>
        <p:nvSpPr>
          <p:cNvPr id="8" name="TextBox 7">
            <a:extLst>
              <a:ext uri="{FF2B5EF4-FFF2-40B4-BE49-F238E27FC236}">
                <a16:creationId xmlns:a16="http://schemas.microsoft.com/office/drawing/2014/main" id="{589999EB-060F-B91B-05FD-B6E43B3F8B02}"/>
              </a:ext>
            </a:extLst>
          </p:cNvPr>
          <p:cNvSpPr txBox="1"/>
          <p:nvPr/>
        </p:nvSpPr>
        <p:spPr>
          <a:xfrm>
            <a:off x="199096" y="4706911"/>
            <a:ext cx="2599247" cy="1077218"/>
          </a:xfrm>
          <a:prstGeom prst="rect">
            <a:avLst/>
          </a:prstGeom>
          <a:noFill/>
        </p:spPr>
        <p:txBody>
          <a:bodyPr wrap="square" rtlCol="0">
            <a:spAutoFit/>
          </a:bodyPr>
          <a:lstStyle/>
          <a:p>
            <a:r>
              <a:rPr lang="en-US" sz="3200" dirty="0"/>
              <a:t>L-threonine</a:t>
            </a:r>
            <a:endParaRPr lang="en-US" sz="2400" dirty="0"/>
          </a:p>
          <a:p>
            <a:r>
              <a:rPr lang="en-US" sz="3200" dirty="0"/>
              <a:t>L-methionine</a:t>
            </a:r>
          </a:p>
        </p:txBody>
      </p:sp>
      <p:pic>
        <p:nvPicPr>
          <p:cNvPr id="10" name="Picture 9">
            <a:extLst>
              <a:ext uri="{FF2B5EF4-FFF2-40B4-BE49-F238E27FC236}">
                <a16:creationId xmlns:a16="http://schemas.microsoft.com/office/drawing/2014/main" id="{EDD5EFA3-2F88-CAB5-14F0-0DA739F98B2F}"/>
              </a:ext>
            </a:extLst>
          </p:cNvPr>
          <p:cNvPicPr>
            <a:picLocks noChangeAspect="1"/>
          </p:cNvPicPr>
          <p:nvPr/>
        </p:nvPicPr>
        <p:blipFill rotWithShape="1">
          <a:blip r:embed="rId4"/>
          <a:srcRect l="82086"/>
          <a:stretch/>
        </p:blipFill>
        <p:spPr>
          <a:xfrm>
            <a:off x="10612392" y="2091496"/>
            <a:ext cx="1073291" cy="2133575"/>
          </a:xfrm>
          <a:prstGeom prst="rect">
            <a:avLst/>
          </a:prstGeom>
        </p:spPr>
      </p:pic>
      <p:grpSp>
        <p:nvGrpSpPr>
          <p:cNvPr id="16" name="Group 15">
            <a:extLst>
              <a:ext uri="{FF2B5EF4-FFF2-40B4-BE49-F238E27FC236}">
                <a16:creationId xmlns:a16="http://schemas.microsoft.com/office/drawing/2014/main" id="{8F09A5B1-0E0E-6143-45D0-24F9321CF0A8}"/>
              </a:ext>
            </a:extLst>
          </p:cNvPr>
          <p:cNvGrpSpPr/>
          <p:nvPr/>
        </p:nvGrpSpPr>
        <p:grpSpPr>
          <a:xfrm>
            <a:off x="-215251" y="414560"/>
            <a:ext cx="3754950" cy="884426"/>
            <a:chOff x="2085682" y="720316"/>
            <a:chExt cx="3754950" cy="884426"/>
          </a:xfrm>
        </p:grpSpPr>
        <p:sp>
          <p:nvSpPr>
            <p:cNvPr id="11" name="TextBox 10">
              <a:extLst>
                <a:ext uri="{FF2B5EF4-FFF2-40B4-BE49-F238E27FC236}">
                  <a16:creationId xmlns:a16="http://schemas.microsoft.com/office/drawing/2014/main" id="{86BA787D-1BD0-7B42-3B54-E48CC82C7935}"/>
                </a:ext>
              </a:extLst>
            </p:cNvPr>
            <p:cNvSpPr txBox="1"/>
            <p:nvPr/>
          </p:nvSpPr>
          <p:spPr>
            <a:xfrm>
              <a:off x="2085682" y="870141"/>
              <a:ext cx="3574217" cy="584775"/>
            </a:xfrm>
            <a:prstGeom prst="rect">
              <a:avLst/>
            </a:prstGeom>
            <a:noFill/>
          </p:spPr>
          <p:txBody>
            <a:bodyPr wrap="square" rtlCol="0">
              <a:spAutoFit/>
            </a:bodyPr>
            <a:lstStyle/>
            <a:p>
              <a:pPr algn="ctr"/>
              <a:r>
                <a:rPr lang="en-US" sz="3200" dirty="0"/>
                <a:t> Development</a:t>
              </a:r>
            </a:p>
          </p:txBody>
        </p:sp>
        <p:sp>
          <p:nvSpPr>
            <p:cNvPr id="13" name="Up Arrow 12">
              <a:extLst>
                <a:ext uri="{FF2B5EF4-FFF2-40B4-BE49-F238E27FC236}">
                  <a16:creationId xmlns:a16="http://schemas.microsoft.com/office/drawing/2014/main" id="{F4E8F794-90F5-CD7E-AFB1-352C55B4D0C5}"/>
                </a:ext>
              </a:extLst>
            </p:cNvPr>
            <p:cNvSpPr/>
            <p:nvPr/>
          </p:nvSpPr>
          <p:spPr>
            <a:xfrm>
              <a:off x="5193477" y="720316"/>
              <a:ext cx="647155" cy="884426"/>
            </a:xfrm>
            <a:prstGeom prst="upArrow">
              <a:avLst/>
            </a:prstGeom>
            <a:solidFill>
              <a:srgbClr val="1B9E7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2FC512E7-CE37-46C7-7294-590600D98A71}"/>
              </a:ext>
            </a:extLst>
          </p:cNvPr>
          <p:cNvSpPr txBox="1"/>
          <p:nvPr/>
        </p:nvSpPr>
        <p:spPr>
          <a:xfrm>
            <a:off x="9214682" y="2921201"/>
            <a:ext cx="678327" cy="584775"/>
          </a:xfrm>
          <a:prstGeom prst="rect">
            <a:avLst/>
          </a:prstGeom>
          <a:noFill/>
        </p:spPr>
        <p:txBody>
          <a:bodyPr wrap="none" rtlCol="0">
            <a:spAutoFit/>
          </a:bodyPr>
          <a:lstStyle/>
          <a:p>
            <a:r>
              <a:rPr lang="en-US" sz="3200" dirty="0"/>
              <a:t>vs.</a:t>
            </a:r>
          </a:p>
        </p:txBody>
      </p:sp>
      <p:sp>
        <p:nvSpPr>
          <p:cNvPr id="3" name="TextBox 2">
            <a:extLst>
              <a:ext uri="{FF2B5EF4-FFF2-40B4-BE49-F238E27FC236}">
                <a16:creationId xmlns:a16="http://schemas.microsoft.com/office/drawing/2014/main" id="{7A5F79E6-6093-6F4E-D145-9E1A3A1FA266}"/>
              </a:ext>
            </a:extLst>
          </p:cNvPr>
          <p:cNvSpPr txBox="1"/>
          <p:nvPr/>
        </p:nvSpPr>
        <p:spPr>
          <a:xfrm>
            <a:off x="8119241" y="6364803"/>
            <a:ext cx="4303986" cy="461665"/>
          </a:xfrm>
          <a:prstGeom prst="rect">
            <a:avLst/>
          </a:prstGeom>
          <a:noFill/>
        </p:spPr>
        <p:txBody>
          <a:bodyPr wrap="square" rtlCol="0">
            <a:spAutoFit/>
          </a:bodyPr>
          <a:lstStyle/>
          <a:p>
            <a:r>
              <a:rPr lang="en-US" sz="1200" dirty="0" err="1"/>
              <a:t>Xie</a:t>
            </a:r>
            <a:r>
              <a:rPr lang="en-US" sz="1200" dirty="0"/>
              <a:t> et al. (2021);  </a:t>
            </a:r>
            <a:r>
              <a:rPr lang="en-US" sz="1200" dirty="0" err="1"/>
              <a:t>Averina</a:t>
            </a:r>
            <a:r>
              <a:rPr lang="en-US" sz="1200" dirty="0"/>
              <a:t> et al. (2020); Hollister et al. (2015); </a:t>
            </a:r>
            <a:r>
              <a:rPr lang="en-US" sz="1200" dirty="0" err="1"/>
              <a:t>Slyshenkov</a:t>
            </a:r>
            <a:r>
              <a:rPr lang="en-US" sz="1200" dirty="0"/>
              <a:t> et al. (2002); Peterson et al. (2022)</a:t>
            </a:r>
          </a:p>
        </p:txBody>
      </p:sp>
    </p:spTree>
    <p:extLst>
      <p:ext uri="{BB962C8B-B14F-4D97-AF65-F5344CB8AC3E}">
        <p14:creationId xmlns:p14="http://schemas.microsoft.com/office/powerpoint/2010/main" val="73121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9D9F-A3D7-AF4A-21CC-5E9876D5DA85}"/>
              </a:ext>
            </a:extLst>
          </p:cNvPr>
          <p:cNvSpPr>
            <a:spLocks noGrp="1"/>
          </p:cNvSpPr>
          <p:nvPr>
            <p:ph type="title"/>
          </p:nvPr>
        </p:nvSpPr>
        <p:spPr/>
        <p:txBody>
          <a:bodyPr>
            <a:noAutofit/>
          </a:bodyPr>
          <a:lstStyle/>
          <a:p>
            <a:r>
              <a:rPr lang="en-US" sz="3600" dirty="0"/>
              <a:t>Relationship between </a:t>
            </a:r>
            <a:r>
              <a:rPr lang="en-US" sz="3600" dirty="0" err="1"/>
              <a:t>Phenalynine</a:t>
            </a:r>
            <a:r>
              <a:rPr lang="en-US" sz="3600" dirty="0"/>
              <a:t> Biosynthesis and Symptoms Only Present in Comparison Group</a:t>
            </a:r>
          </a:p>
        </p:txBody>
      </p:sp>
      <p:pic>
        <p:nvPicPr>
          <p:cNvPr id="13" name="Content Placeholder 12" descr="A graph of a disease&#10;&#10;Description automatically generated with medium confidence">
            <a:extLst>
              <a:ext uri="{FF2B5EF4-FFF2-40B4-BE49-F238E27FC236}">
                <a16:creationId xmlns:a16="http://schemas.microsoft.com/office/drawing/2014/main" id="{76887A75-58C8-AC2E-D1A2-6DB447B210D3}"/>
              </a:ext>
            </a:extLst>
          </p:cNvPr>
          <p:cNvPicPr>
            <a:picLocks noGrp="1" noChangeAspect="1"/>
          </p:cNvPicPr>
          <p:nvPr>
            <p:ph idx="1"/>
          </p:nvPr>
        </p:nvPicPr>
        <p:blipFill>
          <a:blip r:embed="rId3"/>
          <a:stretch>
            <a:fillRect/>
          </a:stretch>
        </p:blipFill>
        <p:spPr>
          <a:xfrm>
            <a:off x="1701479" y="1690688"/>
            <a:ext cx="10055709" cy="5027855"/>
          </a:xfrm>
        </p:spPr>
      </p:pic>
      <p:sp>
        <p:nvSpPr>
          <p:cNvPr id="14" name="TextBox 13">
            <a:extLst>
              <a:ext uri="{FF2B5EF4-FFF2-40B4-BE49-F238E27FC236}">
                <a16:creationId xmlns:a16="http://schemas.microsoft.com/office/drawing/2014/main" id="{315ACE27-8F23-F370-D1F4-5F530A8AED57}"/>
              </a:ext>
            </a:extLst>
          </p:cNvPr>
          <p:cNvSpPr txBox="1"/>
          <p:nvPr/>
        </p:nvSpPr>
        <p:spPr>
          <a:xfrm>
            <a:off x="4467828" y="4375231"/>
            <a:ext cx="5555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C1B1DFB0-A79A-2869-BA33-08AD86BA8A3E}"/>
              </a:ext>
            </a:extLst>
          </p:cNvPr>
          <p:cNvSpPr txBox="1"/>
          <p:nvPr/>
        </p:nvSpPr>
        <p:spPr>
          <a:xfrm>
            <a:off x="8902861" y="4190565"/>
            <a:ext cx="55558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F52FF8D1-3160-A6D5-C4D5-4D71BB424860}"/>
              </a:ext>
            </a:extLst>
          </p:cNvPr>
          <p:cNvSpPr txBox="1"/>
          <p:nvPr/>
        </p:nvSpPr>
        <p:spPr>
          <a:xfrm>
            <a:off x="4502551" y="3244334"/>
            <a:ext cx="555584"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n.s</a:t>
            </a:r>
            <a:r>
              <a:rPr lang="en-US" dirty="0">
                <a:latin typeface="Arial" panose="020B060402020202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5BFB167D-56D8-F5CC-0B0B-0D43FC103443}"/>
              </a:ext>
            </a:extLst>
          </p:cNvPr>
          <p:cNvSpPr txBox="1"/>
          <p:nvPr/>
        </p:nvSpPr>
        <p:spPr>
          <a:xfrm>
            <a:off x="9041755" y="3429000"/>
            <a:ext cx="555584"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n.s</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76651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D259-C5F8-D8C9-221C-34B49BD43265}"/>
              </a:ext>
            </a:extLst>
          </p:cNvPr>
          <p:cNvSpPr>
            <a:spLocks noGrp="1"/>
          </p:cNvSpPr>
          <p:nvPr>
            <p:ph type="title"/>
          </p:nvPr>
        </p:nvSpPr>
        <p:spPr/>
        <p:txBody>
          <a:bodyPr/>
          <a:lstStyle/>
          <a:p>
            <a:r>
              <a:rPr lang="en-US" dirty="0"/>
              <a:t>Take-home Messages</a:t>
            </a:r>
          </a:p>
        </p:txBody>
      </p:sp>
      <p:sp>
        <p:nvSpPr>
          <p:cNvPr id="3" name="Content Placeholder 2">
            <a:extLst>
              <a:ext uri="{FF2B5EF4-FFF2-40B4-BE49-F238E27FC236}">
                <a16:creationId xmlns:a16="http://schemas.microsoft.com/office/drawing/2014/main" id="{EB4E7818-4557-EB5F-B178-C40FE121A3DE}"/>
              </a:ext>
            </a:extLst>
          </p:cNvPr>
          <p:cNvSpPr>
            <a:spLocks noGrp="1"/>
          </p:cNvSpPr>
          <p:nvPr>
            <p:ph idx="1"/>
          </p:nvPr>
        </p:nvSpPr>
        <p:spPr>
          <a:xfrm>
            <a:off x="838200" y="1454150"/>
            <a:ext cx="8143875" cy="4351338"/>
          </a:xfrm>
        </p:spPr>
        <p:txBody>
          <a:bodyPr>
            <a:normAutofit/>
          </a:bodyPr>
          <a:lstStyle/>
          <a:p>
            <a:r>
              <a:rPr lang="en-US" dirty="0"/>
              <a:t>Adversity group has lower potential for synthesis of amino acids which play a role in brain development &amp; functioning</a:t>
            </a:r>
          </a:p>
          <a:p>
            <a:r>
              <a:rPr lang="en-US" dirty="0"/>
              <a:t>Adversity-associated pathways were not related to symptoms</a:t>
            </a:r>
          </a:p>
          <a:p>
            <a:r>
              <a:rPr lang="en-US" dirty="0"/>
              <a:t>Adversity may alter communication between the brain and gut microbiome</a:t>
            </a:r>
          </a:p>
          <a:p>
            <a:r>
              <a:rPr lang="en-US" dirty="0"/>
              <a:t>Future directions:  brain data, longitudinal trends</a:t>
            </a:r>
          </a:p>
        </p:txBody>
      </p:sp>
      <p:pic>
        <p:nvPicPr>
          <p:cNvPr id="7" name="Picture 6">
            <a:extLst>
              <a:ext uri="{FF2B5EF4-FFF2-40B4-BE49-F238E27FC236}">
                <a16:creationId xmlns:a16="http://schemas.microsoft.com/office/drawing/2014/main" id="{5667B7B9-438D-A43E-E75F-0CF852021B75}"/>
              </a:ext>
            </a:extLst>
          </p:cNvPr>
          <p:cNvPicPr>
            <a:picLocks noChangeAspect="1"/>
          </p:cNvPicPr>
          <p:nvPr/>
        </p:nvPicPr>
        <p:blipFill rotWithShape="1">
          <a:blip r:embed="rId3"/>
          <a:srcRect b="78071"/>
          <a:stretch/>
        </p:blipFill>
        <p:spPr>
          <a:xfrm>
            <a:off x="-1753264" y="5270039"/>
            <a:ext cx="16483887" cy="1775286"/>
          </a:xfrm>
          <a:prstGeom prst="rect">
            <a:avLst/>
          </a:prstGeom>
        </p:spPr>
      </p:pic>
      <p:pic>
        <p:nvPicPr>
          <p:cNvPr id="8" name="Picture 7">
            <a:extLst>
              <a:ext uri="{FF2B5EF4-FFF2-40B4-BE49-F238E27FC236}">
                <a16:creationId xmlns:a16="http://schemas.microsoft.com/office/drawing/2014/main" id="{E1086FD7-84DA-8E78-CD54-96711E6573DE}"/>
              </a:ext>
            </a:extLst>
          </p:cNvPr>
          <p:cNvPicPr>
            <a:picLocks noChangeAspect="1"/>
          </p:cNvPicPr>
          <p:nvPr/>
        </p:nvPicPr>
        <p:blipFill>
          <a:blip r:embed="rId4"/>
          <a:stretch>
            <a:fillRect/>
          </a:stretch>
        </p:blipFill>
        <p:spPr>
          <a:xfrm>
            <a:off x="9192147" y="825270"/>
            <a:ext cx="2664202" cy="4243387"/>
          </a:xfrm>
          <a:prstGeom prst="rect">
            <a:avLst/>
          </a:prstGeom>
        </p:spPr>
      </p:pic>
    </p:spTree>
    <p:extLst>
      <p:ext uri="{BB962C8B-B14F-4D97-AF65-F5344CB8AC3E}">
        <p14:creationId xmlns:p14="http://schemas.microsoft.com/office/powerpoint/2010/main" val="366620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2248</TotalTime>
  <Words>1360</Words>
  <Application>Microsoft Macintosh PowerPoint</Application>
  <PresentationFormat>Widescreen</PresentationFormat>
  <Paragraphs>93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Canva Sans</vt:lpstr>
      <vt:lpstr>Aptos</vt:lpstr>
      <vt:lpstr>Aptos Display</vt:lpstr>
      <vt:lpstr>Arial</vt:lpstr>
      <vt:lpstr>Office Theme</vt:lpstr>
      <vt:lpstr>Caregiving Adversity &amp; Internalizing Symptoms in Youth: Role of Gut Microbiome Functional Potential</vt:lpstr>
      <vt:lpstr>Introduction</vt:lpstr>
      <vt:lpstr>Introduction</vt:lpstr>
      <vt:lpstr>Methods</vt:lpstr>
      <vt:lpstr>Caregiving Adversity Group Had More Symptoms</vt:lpstr>
      <vt:lpstr>Caregiving Adversity Group Had Lower Potential for Amino Acid Synthesis Superpathways</vt:lpstr>
      <vt:lpstr>PowerPoint Presentation</vt:lpstr>
      <vt:lpstr>Relationship between Phenalynine Biosynthesis and Symptoms Only Present in Comparison Group</vt:lpstr>
      <vt:lpstr>Take-home Messages</vt:lpstr>
      <vt:lpstr>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 Querdasi</dc:creator>
  <cp:lastModifiedBy>Fran Querdasi</cp:lastModifiedBy>
  <cp:revision>72</cp:revision>
  <dcterms:created xsi:type="dcterms:W3CDTF">2024-03-18T18:19:21Z</dcterms:created>
  <dcterms:modified xsi:type="dcterms:W3CDTF">2024-09-28T20:46:31Z</dcterms:modified>
</cp:coreProperties>
</file>